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media/image2.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3.jpeg" ContentType="image/jpeg"/>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39.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s>

</file>

<file path=ppt/notesSlides/_rels/notesSlide43.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Shape 121"/>
          <p:cNvSpPr/>
          <p:nvPr>
            <p:ph type="sldImg"/>
          </p:nvPr>
        </p:nvSpPr>
        <p:spPr>
          <a:prstGeom prst="rect">
            <a:avLst/>
          </a:prstGeom>
        </p:spPr>
        <p:txBody>
          <a:bodyPr/>
          <a:lstStyle/>
          <a:p>
            <a:pPr/>
          </a:p>
        </p:txBody>
      </p:sp>
      <p:sp>
        <p:nvSpPr>
          <p:cNvPr id="122" name="Shape 122"/>
          <p:cNvSpPr/>
          <p:nvPr>
            <p:ph type="body" sz="quarter" idx="1"/>
          </p:nvPr>
        </p:nvSpPr>
        <p:spPr>
          <a:prstGeom prst="rect">
            <a:avLst/>
          </a:prstGeom>
        </p:spPr>
        <p:txBody>
          <a:bodyPr/>
          <a:lstStyle/>
          <a:p>
            <a:pPr/>
            <a:r>
              <a:t>Note: a proof of concept talk. Things did not fully go to plan so much of the results have been run on only a subset of the data.</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Shape 332"/>
          <p:cNvSpPr/>
          <p:nvPr>
            <p:ph type="sldImg"/>
          </p:nvPr>
        </p:nvSpPr>
        <p:spPr>
          <a:prstGeom prst="rect">
            <a:avLst/>
          </a:prstGeom>
        </p:spPr>
        <p:txBody>
          <a:bodyPr/>
          <a:lstStyle/>
          <a:p>
            <a:pPr/>
          </a:p>
        </p:txBody>
      </p:sp>
      <p:sp>
        <p:nvSpPr>
          <p:cNvPr id="333" name="Shape 333"/>
          <p:cNvSpPr/>
          <p:nvPr>
            <p:ph type="body" sz="quarter" idx="1"/>
          </p:nvPr>
        </p:nvSpPr>
        <p:spPr>
          <a:prstGeom prst="rect">
            <a:avLst/>
          </a:prstGeom>
        </p:spPr>
        <p:txBody>
          <a:bodyPr/>
          <a:lstStyle/>
          <a:p>
            <a:pPr/>
            <a:r>
              <a:t>Perhaps not surprisingly, most assemblies are fragmented. On the x-axis are the genome assemblies and the y-axis shows the number of scaffolds per genome assembly.</a:t>
            </a:r>
          </a:p>
          <a:p>
            <a:pPr/>
          </a:p>
          <a:p>
            <a:pPr/>
            <a:r>
              <a:t>Range from 8 (drosophila) 32,000 Strongylocentrotus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Shape 379"/>
          <p:cNvSpPr/>
          <p:nvPr>
            <p:ph type="sldImg"/>
          </p:nvPr>
        </p:nvSpPr>
        <p:spPr>
          <a:prstGeom prst="rect">
            <a:avLst/>
          </a:prstGeom>
        </p:spPr>
        <p:txBody>
          <a:bodyPr/>
          <a:lstStyle/>
          <a:p>
            <a:pPr/>
          </a:p>
        </p:txBody>
      </p:sp>
      <p:sp>
        <p:nvSpPr>
          <p:cNvPr id="380" name="Shape 380"/>
          <p:cNvSpPr/>
          <p:nvPr>
            <p:ph type="body" sz="quarter" idx="1"/>
          </p:nvPr>
        </p:nvSpPr>
        <p:spPr>
          <a:prstGeom prst="rect">
            <a:avLst/>
          </a:prstGeom>
        </p:spPr>
        <p:txBody>
          <a:bodyPr/>
          <a:lstStyle/>
          <a:p>
            <a:pPr/>
            <a:r>
              <a:t>For synteny analysis to work, you need at least three genes on the reference: two on either side to anchor the synteny block, and the gene that is missing is in the middle.</a:t>
            </a:r>
          </a:p>
          <a:p>
            <a:pPr/>
          </a:p>
          <a:p>
            <a:pPr/>
            <a:r>
              <a:t>Q: To what degree is synteny analysis even possible in my genomes?</a:t>
            </a:r>
          </a:p>
          <a:p>
            <a:pPr/>
          </a:p>
          <a:p>
            <a:pPr/>
            <a:r>
              <a:t>On the left is the proportion of scaffolds that have at least 3 or more genes in each animal. </a:t>
            </a:r>
          </a:p>
          <a:p>
            <a:pPr/>
            <a:r>
              <a:t>Prop:</a:t>
            </a:r>
            <a:br/>
            <a:r>
              <a:t>Trichoplax: ~6%</a:t>
            </a:r>
          </a:p>
          <a:p>
            <a:pPr/>
            <a:r>
              <a:t>Model organisms: Drosophila, zebrafish, human: ~100%</a:t>
            </a:r>
          </a:p>
          <a:p>
            <a:pPr/>
          </a:p>
          <a:p>
            <a:pPr/>
            <a:r>
              <a:t>But this can be misleading, because some animals have a lot of scaffolds, so on the right is the number of scaffolds with 3 or more genes in each animal. </a:t>
            </a:r>
          </a:p>
          <a:p>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3" name="Shape 393"/>
          <p:cNvSpPr/>
          <p:nvPr>
            <p:ph type="sldImg"/>
          </p:nvPr>
        </p:nvSpPr>
        <p:spPr>
          <a:prstGeom prst="rect">
            <a:avLst/>
          </a:prstGeom>
        </p:spPr>
        <p:txBody>
          <a:bodyPr/>
          <a:lstStyle/>
          <a:p>
            <a:pPr/>
          </a:p>
        </p:txBody>
      </p:sp>
      <p:sp>
        <p:nvSpPr>
          <p:cNvPr id="394" name="Shape 394"/>
          <p:cNvSpPr/>
          <p:nvPr>
            <p:ph type="body" sz="quarter" idx="1"/>
          </p:nvPr>
        </p:nvSpPr>
        <p:spPr>
          <a:prstGeom prst="rect">
            <a:avLst/>
          </a:prstGeom>
        </p:spPr>
        <p:txBody>
          <a:bodyPr/>
          <a:lstStyle/>
          <a:p>
            <a:pPr/>
            <a:r>
              <a:t>And here is the distribution of the number of genes per scaffolds in each of the four non-bilaterians.</a:t>
            </a:r>
          </a:p>
          <a:p>
            <a:pPr/>
            <a:r>
              <a:t>i.e. I counted how many scaffolds have 1, or 2, or 3 etc. genes</a:t>
            </a:r>
          </a:p>
          <a:p>
            <a:pPr/>
            <a:r>
              <a:t>Red line is where scaffolds with 3 genes are placed. The point is that the median number of genes per scaffolds fall well before the red line.</a:t>
            </a:r>
          </a:p>
          <a:p>
            <a:pPr/>
            <a:r>
              <a:t>Median genes per scaffold: 0,1,0,0</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1" name="Shape 431"/>
          <p:cNvSpPr/>
          <p:nvPr>
            <p:ph type="sldImg"/>
          </p:nvPr>
        </p:nvSpPr>
        <p:spPr>
          <a:prstGeom prst="rect">
            <a:avLst/>
          </a:prstGeom>
        </p:spPr>
        <p:txBody>
          <a:bodyPr/>
          <a:lstStyle/>
          <a:p>
            <a:pPr/>
          </a:p>
        </p:txBody>
      </p:sp>
      <p:sp>
        <p:nvSpPr>
          <p:cNvPr id="432" name="Shape 432"/>
          <p:cNvSpPr/>
          <p:nvPr>
            <p:ph type="body" sz="quarter" idx="1"/>
          </p:nvPr>
        </p:nvSpPr>
        <p:spPr>
          <a:prstGeom prst="rect">
            <a:avLst/>
          </a:prstGeom>
        </p:spPr>
        <p:txBody>
          <a:bodyPr/>
          <a:lstStyle/>
          <a:p>
            <a:pPr/>
            <a:r>
              <a:t>Part 1: We need to know which genes on which scaffolds are shared across different animals.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4" name="Shape 454"/>
          <p:cNvSpPr/>
          <p:nvPr>
            <p:ph type="sldImg"/>
          </p:nvPr>
        </p:nvSpPr>
        <p:spPr>
          <a:prstGeom prst="rect">
            <a:avLst/>
          </a:prstGeom>
        </p:spPr>
        <p:txBody>
          <a:bodyPr/>
          <a:lstStyle/>
          <a:p>
            <a:pPr/>
          </a:p>
        </p:txBody>
      </p:sp>
      <p:sp>
        <p:nvSpPr>
          <p:cNvPr id="455" name="Shape 455"/>
          <p:cNvSpPr/>
          <p:nvPr>
            <p:ph type="body" sz="quarter" idx="1"/>
          </p:nvPr>
        </p:nvSpPr>
        <p:spPr>
          <a:prstGeom prst="rect">
            <a:avLst/>
          </a:prstGeom>
        </p:spPr>
        <p:txBody>
          <a:bodyPr/>
          <a:lstStyle/>
          <a:p>
            <a:pPr/>
            <a:r>
              <a:t>Part 1: We need to know which genes on which scaffolds are shared across different animals.</a:t>
            </a:r>
          </a:p>
          <a:p>
            <a:pPr/>
            <a:r>
              <a:t>Part 2: Identify which scaffolds are homologous as a whole. We are defining synteny at the whole scaffold level.</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6" name="Shape 476"/>
          <p:cNvSpPr/>
          <p:nvPr>
            <p:ph type="sldImg"/>
          </p:nvPr>
        </p:nvSpPr>
        <p:spPr>
          <a:prstGeom prst="rect">
            <a:avLst/>
          </a:prstGeom>
        </p:spPr>
        <p:txBody>
          <a:bodyPr/>
          <a:lstStyle/>
          <a:p>
            <a:pPr/>
          </a:p>
        </p:txBody>
      </p:sp>
      <p:sp>
        <p:nvSpPr>
          <p:cNvPr id="477" name="Shape 477"/>
          <p:cNvSpPr/>
          <p:nvPr>
            <p:ph type="body" sz="quarter" idx="1"/>
          </p:nvPr>
        </p:nvSpPr>
        <p:spPr>
          <a:prstGeom prst="rect">
            <a:avLst/>
          </a:prstGeom>
        </p:spPr>
        <p:txBody>
          <a:bodyPr/>
          <a:lstStyle/>
          <a:p>
            <a:pPr/>
            <a:r>
              <a:t>Parse the GFF3 file to identify which genes are on which scaffold.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9" name="Shape 529"/>
          <p:cNvSpPr/>
          <p:nvPr>
            <p:ph type="sldImg"/>
          </p:nvPr>
        </p:nvSpPr>
        <p:spPr>
          <a:prstGeom prst="rect">
            <a:avLst/>
          </a:prstGeom>
        </p:spPr>
        <p:txBody>
          <a:bodyPr/>
          <a:lstStyle/>
          <a:p>
            <a:pPr/>
          </a:p>
        </p:txBody>
      </p:sp>
      <p:sp>
        <p:nvSpPr>
          <p:cNvPr id="530" name="Shape 530"/>
          <p:cNvSpPr/>
          <p:nvPr>
            <p:ph type="body" sz="quarter" idx="1"/>
          </p:nvPr>
        </p:nvSpPr>
        <p:spPr>
          <a:prstGeom prst="rect">
            <a:avLst/>
          </a:prstGeom>
        </p:spPr>
        <p:txBody>
          <a:bodyPr/>
          <a:lstStyle/>
          <a:p>
            <a:pPr/>
            <a:r>
              <a:t>For each genome, you have a GFF3 file. GFF3 file is the annotation file for a genome.</a:t>
            </a:r>
          </a:p>
          <a:p>
            <a:pPr/>
            <a:r>
              <a:t>GFF3 file rich in information -ex.</a:t>
            </a:r>
          </a:p>
          <a:p>
            <a:pPr/>
            <a:r>
              <a:t>	-lists not just genes but all features that can be found on a scaffold</a:t>
            </a:r>
          </a:p>
          <a:p>
            <a:pPr/>
            <a:r>
              <a:t>what I wanted: list of each scaffold’s genes</a:t>
            </a:r>
          </a:p>
          <a:p>
            <a:pPr/>
            <a:r>
              <a:t>	-filter by type = gene</a:t>
            </a:r>
          </a:p>
          <a:p>
            <a:pPr/>
            <a:r>
              <a:t>	-grep gene name from attributes: gene_id=</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2" name="Shape 582"/>
          <p:cNvSpPr/>
          <p:nvPr>
            <p:ph type="sldImg"/>
          </p:nvPr>
        </p:nvSpPr>
        <p:spPr>
          <a:prstGeom prst="rect">
            <a:avLst/>
          </a:prstGeom>
        </p:spPr>
        <p:txBody>
          <a:bodyPr/>
          <a:lstStyle/>
          <a:p>
            <a:pPr/>
          </a:p>
        </p:txBody>
      </p:sp>
      <p:sp>
        <p:nvSpPr>
          <p:cNvPr id="583" name="Shape 583"/>
          <p:cNvSpPr/>
          <p:nvPr>
            <p:ph type="body" sz="quarter" idx="1"/>
          </p:nvPr>
        </p:nvSpPr>
        <p:spPr>
          <a:prstGeom prst="rect">
            <a:avLst/>
          </a:prstGeom>
        </p:spPr>
        <p:txBody>
          <a:bodyPr/>
          <a:lstStyle/>
          <a:p>
            <a:pPr/>
            <a:r>
              <a:t>GFF3 file rich in information -ex.</a:t>
            </a:r>
          </a:p>
          <a:p>
            <a:pPr/>
            <a:r>
              <a:t>	-lists not just genes but all features that can be found on a scaffold</a:t>
            </a:r>
          </a:p>
          <a:p>
            <a:pPr/>
            <a:r>
              <a:t>what I wanted: list of each scaffold’s genes</a:t>
            </a:r>
          </a:p>
          <a:p>
            <a:pPr/>
            <a:r>
              <a:t>	-filter by type = gene</a:t>
            </a:r>
          </a:p>
          <a:p>
            <a:pPr/>
            <a:r>
              <a:t>	-grep gene name from attributes: gene_id=</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5" name="Shape 635"/>
          <p:cNvSpPr/>
          <p:nvPr>
            <p:ph type="sldImg"/>
          </p:nvPr>
        </p:nvSpPr>
        <p:spPr>
          <a:prstGeom prst="rect">
            <a:avLst/>
          </a:prstGeom>
        </p:spPr>
        <p:txBody>
          <a:bodyPr/>
          <a:lstStyle/>
          <a:p>
            <a:pPr/>
          </a:p>
        </p:txBody>
      </p:sp>
      <p:sp>
        <p:nvSpPr>
          <p:cNvPr id="636" name="Shape 636"/>
          <p:cNvSpPr/>
          <p:nvPr>
            <p:ph type="body" sz="quarter" idx="1"/>
          </p:nvPr>
        </p:nvSpPr>
        <p:spPr>
          <a:prstGeom prst="rect">
            <a:avLst/>
          </a:prstGeom>
        </p:spPr>
        <p:txBody>
          <a:bodyPr/>
          <a:lstStyle/>
          <a:p>
            <a:pPr/>
            <a:r>
              <a:t>GFF3 file rich in information -ex.</a:t>
            </a:r>
          </a:p>
          <a:p>
            <a:pPr/>
            <a:r>
              <a:t>	-lists not just genes but all features that can be found on a scaffold</a:t>
            </a:r>
          </a:p>
          <a:p>
            <a:pPr/>
            <a:r>
              <a:t>what I wanted: list of each scaffold’s genes</a:t>
            </a:r>
          </a:p>
          <a:p>
            <a:pPr/>
            <a:r>
              <a:t>	-filter by type = gene</a:t>
            </a:r>
          </a:p>
          <a:p>
            <a:pPr/>
            <a:r>
              <a:t>	-grep gene name from attributes: gene_id=</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5" name="Shape 645"/>
          <p:cNvSpPr/>
          <p:nvPr>
            <p:ph type="sldImg"/>
          </p:nvPr>
        </p:nvSpPr>
        <p:spPr>
          <a:prstGeom prst="rect">
            <a:avLst/>
          </a:prstGeom>
        </p:spPr>
        <p:txBody>
          <a:bodyPr/>
          <a:lstStyle/>
          <a:p>
            <a:pPr/>
          </a:p>
        </p:txBody>
      </p:sp>
      <p:sp>
        <p:nvSpPr>
          <p:cNvPr id="646" name="Shape 646"/>
          <p:cNvSpPr/>
          <p:nvPr>
            <p:ph type="body" sz="quarter" idx="1"/>
          </p:nvPr>
        </p:nvSpPr>
        <p:spPr>
          <a:prstGeom prst="rect">
            <a:avLst/>
          </a:prstGeom>
        </p:spPr>
        <p:txBody>
          <a:bodyPr/>
          <a:lstStyle/>
          <a:p>
            <a:pPr/>
            <a:r>
              <a:t>Identify the genes on a scaffold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Shape 129"/>
          <p:cNvSpPr/>
          <p:nvPr>
            <p:ph type="sldImg"/>
          </p:nvPr>
        </p:nvSpPr>
        <p:spPr>
          <a:prstGeom prst="rect">
            <a:avLst/>
          </a:prstGeom>
        </p:spPr>
        <p:txBody>
          <a:bodyPr/>
          <a:lstStyle/>
          <a:p>
            <a:pPr/>
          </a:p>
        </p:txBody>
      </p:sp>
      <p:sp>
        <p:nvSpPr>
          <p:cNvPr id="130" name="Shape 130"/>
          <p:cNvSpPr/>
          <p:nvPr>
            <p:ph type="body" sz="quarter" idx="1"/>
          </p:nvPr>
        </p:nvSpPr>
        <p:spPr>
          <a:prstGeom prst="rect">
            <a:avLst/>
          </a:prstGeom>
        </p:spPr>
        <p:txBody>
          <a:bodyPr/>
          <a:lstStyle/>
          <a:p>
            <a:pPr/>
            <a:r>
              <a:t>-I first became interested in gene loss due to an evolutionary biology mystery. About 11 years ago, Casey published the first paper suggesting that ctenophores, rather than sponges, are sister to the rest of animals.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9" name="Shape 659"/>
          <p:cNvSpPr/>
          <p:nvPr>
            <p:ph type="sldImg"/>
          </p:nvPr>
        </p:nvSpPr>
        <p:spPr>
          <a:prstGeom prst="rect">
            <a:avLst/>
          </a:prstGeom>
        </p:spPr>
        <p:txBody>
          <a:bodyPr/>
          <a:lstStyle/>
          <a:p>
            <a:pPr/>
          </a:p>
        </p:txBody>
      </p:sp>
      <p:sp>
        <p:nvSpPr>
          <p:cNvPr id="660" name="Shape 660"/>
          <p:cNvSpPr/>
          <p:nvPr>
            <p:ph type="body" sz="quarter" idx="1"/>
          </p:nvPr>
        </p:nvSpPr>
        <p:spPr>
          <a:prstGeom prst="rect">
            <a:avLst/>
          </a:prstGeom>
        </p:spPr>
        <p:txBody>
          <a:bodyPr/>
          <a:lstStyle/>
          <a:p>
            <a:pPr/>
            <a:r>
              <a:t>We have identified the genes on the scaffold.</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1" name="Shape 681"/>
          <p:cNvSpPr/>
          <p:nvPr>
            <p:ph type="sldImg"/>
          </p:nvPr>
        </p:nvSpPr>
        <p:spPr>
          <a:prstGeom prst="rect">
            <a:avLst/>
          </a:prstGeom>
        </p:spPr>
        <p:txBody>
          <a:bodyPr/>
          <a:lstStyle/>
          <a:p>
            <a:pPr/>
          </a:p>
        </p:txBody>
      </p:sp>
      <p:sp>
        <p:nvSpPr>
          <p:cNvPr id="682" name="Shape 682"/>
          <p:cNvSpPr/>
          <p:nvPr>
            <p:ph type="body" sz="quarter" idx="1"/>
          </p:nvPr>
        </p:nvSpPr>
        <p:spPr>
          <a:prstGeom prst="rect">
            <a:avLst/>
          </a:prstGeom>
        </p:spPr>
        <p:txBody>
          <a:bodyPr/>
          <a:lstStyle/>
          <a:p>
            <a:pPr/>
            <a:r>
              <a:t>Second step is to find out which genes are homologous to each other.</a:t>
            </a:r>
          </a:p>
          <a:p>
            <a:pPr/>
            <a:r>
              <a:t>Took peptide fasta from each genome, found the longest sequence for each gene, and found homologs by Agalma.</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4" name="Shape 714"/>
          <p:cNvSpPr/>
          <p:nvPr>
            <p:ph type="sldImg"/>
          </p:nvPr>
        </p:nvSpPr>
        <p:spPr>
          <a:prstGeom prst="rect">
            <a:avLst/>
          </a:prstGeom>
        </p:spPr>
        <p:txBody>
          <a:bodyPr/>
          <a:lstStyle/>
          <a:p>
            <a:pPr/>
          </a:p>
        </p:txBody>
      </p:sp>
      <p:sp>
        <p:nvSpPr>
          <p:cNvPr id="715" name="Shape 715"/>
          <p:cNvSpPr/>
          <p:nvPr>
            <p:ph type="body" sz="quarter" idx="1"/>
          </p:nvPr>
        </p:nvSpPr>
        <p:spPr>
          <a:prstGeom prst="rect">
            <a:avLst/>
          </a:prstGeom>
        </p:spPr>
        <p:txBody>
          <a:bodyPr/>
          <a:lstStyle/>
          <a:p>
            <a:pPr/>
            <a:r>
              <a:t>-Agalma identifies homologous genes doing an all vs all blast of all the peptides</a:t>
            </a:r>
          </a:p>
          <a:p>
            <a:pPr/>
            <a:r>
              <a:t>-Homologs defined as reciprocal best hits.</a:t>
            </a:r>
          </a:p>
          <a:p>
            <a:pPr/>
            <a:r>
              <a:t>-RBH: If blast gene E from animal A to animal B, and gene G is the best hit. Then gene E in Animal A must be the best hit whe gene G is blasted to A.</a:t>
            </a:r>
          </a:p>
          <a:p>
            <a:pPr/>
            <a:r>
              <a:t>-Paralogs have same homology_id</a:t>
            </a:r>
          </a:p>
          <a:p>
            <a:pPr/>
            <a:r>
              <a:t>-I get a table that looks something like this.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4" name="Shape 734"/>
          <p:cNvSpPr/>
          <p:nvPr>
            <p:ph type="sldImg"/>
          </p:nvPr>
        </p:nvSpPr>
        <p:spPr>
          <a:prstGeom prst="rect">
            <a:avLst/>
          </a:prstGeom>
        </p:spPr>
        <p:txBody>
          <a:bodyPr/>
          <a:lstStyle/>
          <a:p>
            <a:pPr/>
          </a:p>
        </p:txBody>
      </p:sp>
      <p:sp>
        <p:nvSpPr>
          <p:cNvPr id="735" name="Shape 735"/>
          <p:cNvSpPr/>
          <p:nvPr>
            <p:ph type="body" sz="quarter" idx="1"/>
          </p:nvPr>
        </p:nvSpPr>
        <p:spPr>
          <a:prstGeom prst="rect">
            <a:avLst/>
          </a:prstGeom>
        </p:spPr>
        <p:txBody>
          <a:bodyPr/>
          <a:lstStyle/>
          <a:p>
            <a:pPr/>
            <a:r>
              <a:t>Identify which genes are homologous across animals.</a:t>
            </a:r>
          </a:p>
          <a:p>
            <a:pPr/>
            <a:r>
              <a:t>i.e. we know the blue gene is homologous to the other blue gene in animal 2, and likewise for the green gene.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6" name="Shape 756"/>
          <p:cNvSpPr/>
          <p:nvPr>
            <p:ph type="sldImg"/>
          </p:nvPr>
        </p:nvSpPr>
        <p:spPr>
          <a:prstGeom prst="rect">
            <a:avLst/>
          </a:prstGeom>
        </p:spPr>
        <p:txBody>
          <a:bodyPr/>
          <a:lstStyle/>
          <a:p>
            <a:pPr/>
          </a:p>
        </p:txBody>
      </p:sp>
      <p:sp>
        <p:nvSpPr>
          <p:cNvPr id="757" name="Shape 757"/>
          <p:cNvSpPr/>
          <p:nvPr>
            <p:ph type="body" sz="quarter" idx="1"/>
          </p:nvPr>
        </p:nvSpPr>
        <p:spPr>
          <a:prstGeom prst="rect">
            <a:avLst/>
          </a:prstGeom>
        </p:spPr>
        <p:txBody>
          <a:bodyPr/>
          <a:lstStyle/>
          <a:p>
            <a:pPr/>
            <a:r>
              <a:t>Next step: amalgamate the two pieces of information.</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1" name="Shape 771"/>
          <p:cNvSpPr/>
          <p:nvPr>
            <p:ph type="sldImg"/>
          </p:nvPr>
        </p:nvSpPr>
        <p:spPr>
          <a:prstGeom prst="rect">
            <a:avLst/>
          </a:prstGeom>
        </p:spPr>
        <p:txBody>
          <a:bodyPr/>
          <a:lstStyle/>
          <a:p>
            <a:pPr/>
          </a:p>
        </p:txBody>
      </p:sp>
      <p:sp>
        <p:nvSpPr>
          <p:cNvPr id="772" name="Shape 772"/>
          <p:cNvSpPr/>
          <p:nvPr>
            <p:ph type="body" sz="quarter" idx="1"/>
          </p:nvPr>
        </p:nvSpPr>
        <p:spPr>
          <a:prstGeom prst="rect">
            <a:avLst/>
          </a:prstGeom>
        </p:spPr>
        <p:txBody>
          <a:bodyPr/>
          <a:lstStyle/>
          <a:p>
            <a:pPr/>
            <a:r>
              <a:t>We have identified the genes on the scaffold.</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2" name="Shape 792"/>
          <p:cNvSpPr/>
          <p:nvPr>
            <p:ph type="sldImg"/>
          </p:nvPr>
        </p:nvSpPr>
        <p:spPr>
          <a:prstGeom prst="rect">
            <a:avLst/>
          </a:prstGeom>
        </p:spPr>
        <p:txBody>
          <a:bodyPr/>
          <a:lstStyle/>
          <a:p>
            <a:pPr/>
          </a:p>
        </p:txBody>
      </p:sp>
      <p:sp>
        <p:nvSpPr>
          <p:cNvPr id="793" name="Shape 793"/>
          <p:cNvSpPr/>
          <p:nvPr>
            <p:ph type="body" sz="quarter" idx="1"/>
          </p:nvPr>
        </p:nvSpPr>
        <p:spPr>
          <a:prstGeom prst="rect">
            <a:avLst/>
          </a:prstGeom>
        </p:spPr>
        <p:txBody>
          <a:bodyPr/>
          <a:lstStyle/>
          <a:p>
            <a:pPr/>
          </a:p>
          <a:p>
            <a:pPr/>
            <a:r>
              <a:t>We have identified which genes are homologous to each other.</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7" name="Shape 817"/>
          <p:cNvSpPr/>
          <p:nvPr>
            <p:ph type="sldImg"/>
          </p:nvPr>
        </p:nvSpPr>
        <p:spPr>
          <a:prstGeom prst="rect">
            <a:avLst/>
          </a:prstGeom>
        </p:spPr>
        <p:txBody>
          <a:bodyPr/>
          <a:lstStyle/>
          <a:p>
            <a:pPr/>
          </a:p>
        </p:txBody>
      </p:sp>
      <p:sp>
        <p:nvSpPr>
          <p:cNvPr id="818" name="Shape 818"/>
          <p:cNvSpPr/>
          <p:nvPr>
            <p:ph type="body" sz="quarter" idx="1"/>
          </p:nvPr>
        </p:nvSpPr>
        <p:spPr>
          <a:prstGeom prst="rect">
            <a:avLst/>
          </a:prstGeom>
        </p:spPr>
        <p:txBody>
          <a:bodyPr/>
          <a:lstStyle/>
          <a:p>
            <a:pPr/>
            <a:r>
              <a:t>Now we know each gene on each scaffold, and which genes are homologous to each other in different animals.</a:t>
            </a:r>
          </a:p>
          <a:p>
            <a:pPr/>
            <a:r>
              <a:t>But we still don’t know if the scaffolds themselves (i.e. the entire block) are homologous. </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38" name="Shape 838"/>
          <p:cNvSpPr/>
          <p:nvPr>
            <p:ph type="sldImg"/>
          </p:nvPr>
        </p:nvSpPr>
        <p:spPr>
          <a:prstGeom prst="rect">
            <a:avLst/>
          </a:prstGeom>
        </p:spPr>
        <p:txBody>
          <a:bodyPr/>
          <a:lstStyle/>
          <a:p>
            <a:pPr/>
          </a:p>
        </p:txBody>
      </p:sp>
      <p:sp>
        <p:nvSpPr>
          <p:cNvPr id="839" name="Shape 839"/>
          <p:cNvSpPr/>
          <p:nvPr>
            <p:ph type="body" sz="quarter" idx="1"/>
          </p:nvPr>
        </p:nvSpPr>
        <p:spPr>
          <a:prstGeom prst="rect">
            <a:avLst/>
          </a:prstGeom>
        </p:spPr>
        <p:txBody>
          <a:bodyPr/>
          <a:lstStyle/>
          <a:p>
            <a:pPr/>
            <a:r>
              <a:t>Part 1: We need to know which genes on which scaffolds are shared across different animals.</a:t>
            </a:r>
          </a:p>
          <a:p>
            <a:pPr/>
            <a:r>
              <a:t>Part 2: Identify which scaffolds are homologous as a whole. We are defining synteny at the whole scaffold level.</a:t>
            </a:r>
          </a:p>
          <a:p>
            <a:pPr/>
          </a:p>
          <a:p>
            <a:pPr/>
            <a:r>
              <a:t>We defined two scaffolds as syntenic if they clustered together based on which genes they possessed. The more genes they share, the more likely they are to cluster together, and the more likely they are to be homologous/syntenic.</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3" name="Shape 853"/>
          <p:cNvSpPr/>
          <p:nvPr>
            <p:ph type="sldImg"/>
          </p:nvPr>
        </p:nvSpPr>
        <p:spPr>
          <a:prstGeom prst="rect">
            <a:avLst/>
          </a:prstGeom>
        </p:spPr>
        <p:txBody>
          <a:bodyPr/>
          <a:lstStyle/>
          <a:p>
            <a:pPr/>
          </a:p>
        </p:txBody>
      </p:sp>
      <p:sp>
        <p:nvSpPr>
          <p:cNvPr id="854" name="Shape 854"/>
          <p:cNvSpPr/>
          <p:nvPr>
            <p:ph type="body" sz="quarter" idx="1"/>
          </p:nvPr>
        </p:nvSpPr>
        <p:spPr>
          <a:prstGeom prst="rect">
            <a:avLst/>
          </a:prstGeom>
        </p:spPr>
        <p:txBody>
          <a:bodyPr/>
          <a:lstStyle/>
          <a:p>
            <a:pPr/>
            <a:r>
              <a:t>Clustering requires three steps</a:t>
            </a:r>
          </a:p>
          <a:p>
            <a:pPr/>
            <a:r>
              <a:t>-first make a contingency matrix. This is a matrix where all the homologs are listed on top, and scaffolds are listed on the side. You put a 1 if the homolog is present on the scaffold, and a 0 if it is absent.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Shape 135"/>
          <p:cNvSpPr/>
          <p:nvPr>
            <p:ph type="sldImg"/>
          </p:nvPr>
        </p:nvSpPr>
        <p:spPr>
          <a:prstGeom prst="rect">
            <a:avLst/>
          </a:prstGeom>
        </p:spPr>
        <p:txBody>
          <a:bodyPr/>
          <a:lstStyle/>
          <a:p>
            <a:pPr/>
          </a:p>
        </p:txBody>
      </p:sp>
      <p:sp>
        <p:nvSpPr>
          <p:cNvPr id="136" name="Shape 136"/>
          <p:cNvSpPr/>
          <p:nvPr>
            <p:ph type="body" sz="quarter" idx="1"/>
          </p:nvPr>
        </p:nvSpPr>
        <p:spPr>
          <a:prstGeom prst="rect">
            <a:avLst/>
          </a:prstGeom>
        </p:spPr>
        <p:txBody>
          <a:bodyPr/>
          <a:lstStyle/>
          <a:p>
            <a:pPr/>
            <a:r>
              <a:t>-But ctenophores have nervous systems, while sponges and placozoans do not. </a:t>
            </a:r>
          </a:p>
          <a:p>
            <a:pPr/>
            <a:r>
              <a:t>-So if ctenophores are sister, then either the nervous system arose twice, once in teh lineage to ctneophores and once in teh lineage to cnidarians, or the nervous system was lost twice, once in sponges and once in trichoplax.</a:t>
            </a:r>
          </a:p>
          <a:p>
            <a:pPr/>
          </a:p>
          <a:p>
            <a:pPr/>
            <a:r>
              <a:t>Loss is usually established through the branching pattern of the phylogeny, but in this case branching pattern is in dispute. What if there is another way to establish loss?</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8" name="Shape 878"/>
          <p:cNvSpPr/>
          <p:nvPr>
            <p:ph type="sldImg"/>
          </p:nvPr>
        </p:nvSpPr>
        <p:spPr>
          <a:prstGeom prst="rect">
            <a:avLst/>
          </a:prstGeom>
        </p:spPr>
        <p:txBody>
          <a:bodyPr/>
          <a:lstStyle/>
          <a:p>
            <a:pPr/>
          </a:p>
        </p:txBody>
      </p:sp>
      <p:sp>
        <p:nvSpPr>
          <p:cNvPr id="879" name="Shape 879"/>
          <p:cNvSpPr/>
          <p:nvPr>
            <p:ph type="body" sz="quarter" idx="1"/>
          </p:nvPr>
        </p:nvSpPr>
        <p:spPr>
          <a:prstGeom prst="rect">
            <a:avLst/>
          </a:prstGeom>
        </p:spPr>
        <p:txBody>
          <a:bodyPr/>
          <a:lstStyle/>
          <a:p>
            <a:pPr/>
            <a:r>
              <a:t>-similarity matrix: how similar are each scaffold to each other? Homologous scaffolds should be most similar.</a:t>
            </a:r>
          </a:p>
          <a:p>
            <a:pPr/>
            <a:r>
              <a:t>-jaccard matching coefficient: measures similarity between two things as the overlap/intersection between A and B divided by the union of A and B.</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7" name="Shape 907"/>
          <p:cNvSpPr/>
          <p:nvPr>
            <p:ph type="sldImg"/>
          </p:nvPr>
        </p:nvSpPr>
        <p:spPr>
          <a:prstGeom prst="rect">
            <a:avLst/>
          </a:prstGeom>
        </p:spPr>
        <p:txBody>
          <a:bodyPr/>
          <a:lstStyle/>
          <a:p>
            <a:pPr/>
          </a:p>
        </p:txBody>
      </p:sp>
      <p:sp>
        <p:nvSpPr>
          <p:cNvPr id="908" name="Shape 908"/>
          <p:cNvSpPr/>
          <p:nvPr>
            <p:ph type="body" sz="quarter" idx="1"/>
          </p:nvPr>
        </p:nvSpPr>
        <p:spPr>
          <a:prstGeom prst="rect">
            <a:avLst/>
          </a:prstGeom>
        </p:spPr>
        <p:txBody>
          <a:bodyPr/>
          <a:lstStyle/>
          <a:p>
            <a:pPr/>
            <a:r>
              <a:t>Then used a clustering algorithm to define groups of syntenic scaffolds.</a:t>
            </a:r>
          </a:p>
          <a:p>
            <a:pPr/>
            <a:r>
              <a:t>-Cross-clustering: it is a hierarchical aggregative algorithm that mixes elements of Ward’s minimum variance and Complete-linkage clustering algorithms. It is supposed to be good for being robust to outliers and not requiring a priori knowledge of how many clusters there should be.</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7" name="Shape 917"/>
          <p:cNvSpPr/>
          <p:nvPr>
            <p:ph type="sldImg"/>
          </p:nvPr>
        </p:nvSpPr>
        <p:spPr>
          <a:prstGeom prst="rect">
            <a:avLst/>
          </a:prstGeom>
        </p:spPr>
        <p:txBody>
          <a:bodyPr/>
          <a:lstStyle/>
          <a:p>
            <a:pPr/>
          </a:p>
        </p:txBody>
      </p:sp>
      <p:sp>
        <p:nvSpPr>
          <p:cNvPr id="918" name="Shape 918"/>
          <p:cNvSpPr/>
          <p:nvPr>
            <p:ph type="body" sz="quarter" idx="1"/>
          </p:nvPr>
        </p:nvSpPr>
        <p:spPr>
          <a:prstGeom prst="rect">
            <a:avLst/>
          </a:prstGeom>
        </p:spPr>
        <p:txBody>
          <a:bodyPr/>
          <a:lstStyle/>
          <a:p>
            <a:pPr/>
            <a:r>
              <a:t>Visualization by tSNE - graphical way of displaying the clustering structure of data- kind of corresponds to cross-clustering results.</a:t>
            </a:r>
          </a:p>
          <a:p>
            <a:pPr/>
            <a:r>
              <a:rPr b="1"/>
              <a:t>*Points are coloured according to clusters defined by cross-clustering* = this is what I am using as cluster identity</a:t>
            </a:r>
            <a:br/>
          </a:p>
          <a:p>
            <a:pPr>
              <a:defRPr b="1"/>
            </a:pPr>
            <a:r>
              <a:t>Subset: Only scaffolds from human, zebrafish, sea star, randomly sampled 100 scaffolds and 100 homologs. Otherwise couldn’t run on computer. - Need to figure out how to run on cluster.</a:t>
            </a:r>
          </a:p>
          <a:p>
            <a:pPr/>
          </a:p>
          <a:p>
            <a:pPr/>
            <a:r>
              <a:t>Cross-clustering gave me 1 big cluster, and then many small clusters that had a membership of 1. Suggests clustering did not work. Clustering is an issue currently troubleshooting (I’ll get into if we have time).</a:t>
            </a:r>
          </a:p>
          <a:p>
            <a:pPr/>
          </a:p>
          <a:p>
            <a:pPr/>
            <a:r>
              <a:t>We’ve defined scaffolds that cluster together as syntenic.</a:t>
            </a:r>
          </a:p>
          <a:p>
            <a:pPr/>
          </a:p>
          <a:p>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7" name="Shape 937"/>
          <p:cNvSpPr/>
          <p:nvPr>
            <p:ph type="sldImg"/>
          </p:nvPr>
        </p:nvSpPr>
        <p:spPr>
          <a:prstGeom prst="rect">
            <a:avLst/>
          </a:prstGeom>
        </p:spPr>
        <p:txBody>
          <a:bodyPr/>
          <a:lstStyle/>
          <a:p>
            <a:pPr/>
          </a:p>
        </p:txBody>
      </p:sp>
      <p:sp>
        <p:nvSpPr>
          <p:cNvPr id="938" name="Shape 938"/>
          <p:cNvSpPr/>
          <p:nvPr>
            <p:ph type="body" sz="quarter" idx="1"/>
          </p:nvPr>
        </p:nvSpPr>
        <p:spPr>
          <a:prstGeom prst="rect">
            <a:avLst/>
          </a:prstGeom>
        </p:spPr>
        <p:txBody>
          <a:bodyPr/>
          <a:lstStyle/>
          <a:p>
            <a:pPr/>
            <a:r>
              <a:t>We found which genes are homologous across animals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3" name="Shape 963"/>
          <p:cNvSpPr/>
          <p:nvPr>
            <p:ph type="sldImg"/>
          </p:nvPr>
        </p:nvSpPr>
        <p:spPr>
          <a:prstGeom prst="rect">
            <a:avLst/>
          </a:prstGeom>
        </p:spPr>
        <p:txBody>
          <a:bodyPr/>
          <a:lstStyle/>
          <a:p>
            <a:pPr/>
          </a:p>
        </p:txBody>
      </p:sp>
      <p:sp>
        <p:nvSpPr>
          <p:cNvPr id="964" name="Shape 964"/>
          <p:cNvSpPr/>
          <p:nvPr>
            <p:ph type="body" sz="quarter" idx="1"/>
          </p:nvPr>
        </p:nvSpPr>
        <p:spPr>
          <a:prstGeom prst="rect">
            <a:avLst/>
          </a:prstGeom>
        </p:spPr>
        <p:txBody>
          <a:bodyPr/>
          <a:lstStyle/>
          <a:p>
            <a:pPr/>
            <a:r>
              <a:t>Know which genes go on which scaffold. And, by identifying similar scaffolds by clustering their gene content,</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89" name="Shape 989"/>
          <p:cNvSpPr/>
          <p:nvPr>
            <p:ph type="sldImg"/>
          </p:nvPr>
        </p:nvSpPr>
        <p:spPr>
          <a:prstGeom prst="rect">
            <a:avLst/>
          </a:prstGeom>
        </p:spPr>
        <p:txBody>
          <a:bodyPr/>
          <a:lstStyle/>
          <a:p>
            <a:pPr/>
          </a:p>
        </p:txBody>
      </p:sp>
      <p:sp>
        <p:nvSpPr>
          <p:cNvPr id="990" name="Shape 990"/>
          <p:cNvSpPr/>
          <p:nvPr>
            <p:ph type="body" sz="quarter" idx="1"/>
          </p:nvPr>
        </p:nvSpPr>
        <p:spPr>
          <a:prstGeom prst="rect">
            <a:avLst/>
          </a:prstGeom>
        </p:spPr>
        <p:txBody>
          <a:bodyPr/>
          <a:lstStyle/>
          <a:p>
            <a:pPr/>
            <a:r>
              <a:t>We know which scaffolds are homologous syntenic blocks.</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2" name="Shape 1012"/>
          <p:cNvSpPr/>
          <p:nvPr>
            <p:ph type="sldImg"/>
          </p:nvPr>
        </p:nvSpPr>
        <p:spPr>
          <a:prstGeom prst="rect">
            <a:avLst/>
          </a:prstGeom>
        </p:spPr>
        <p:txBody>
          <a:bodyPr/>
          <a:lstStyle/>
          <a:p>
            <a:pPr/>
          </a:p>
        </p:txBody>
      </p:sp>
      <p:sp>
        <p:nvSpPr>
          <p:cNvPr id="1013" name="Shape 1013"/>
          <p:cNvSpPr/>
          <p:nvPr>
            <p:ph type="body" sz="quarter" idx="1"/>
          </p:nvPr>
        </p:nvSpPr>
        <p:spPr>
          <a:prstGeom prst="rect">
            <a:avLst/>
          </a:prstGeom>
        </p:spPr>
        <p:txBody>
          <a:bodyPr/>
          <a:lstStyle/>
          <a:p>
            <a:pPr/>
            <a:r>
              <a:t>-reference vs comparison: ie which animal comparing to which</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3" name="Shape 1023"/>
          <p:cNvSpPr/>
          <p:nvPr>
            <p:ph type="sldImg"/>
          </p:nvPr>
        </p:nvSpPr>
        <p:spPr>
          <a:prstGeom prst="rect">
            <a:avLst/>
          </a:prstGeom>
        </p:spPr>
        <p:txBody>
          <a:bodyPr/>
          <a:lstStyle/>
          <a:p>
            <a:pPr/>
          </a:p>
        </p:txBody>
      </p:sp>
      <p:sp>
        <p:nvSpPr>
          <p:cNvPr id="1024" name="Shape 1024"/>
          <p:cNvSpPr/>
          <p:nvPr>
            <p:ph type="body" sz="quarter" idx="1"/>
          </p:nvPr>
        </p:nvSpPr>
        <p:spPr>
          <a:prstGeom prst="rect">
            <a:avLst/>
          </a:prstGeom>
        </p:spPr>
        <p:txBody>
          <a:bodyPr/>
          <a:lstStyle/>
          <a:p>
            <a:pPr/>
            <a:r>
              <a:t>Many reasons a gene may be absent, one being that it simply arose after the emergence of the comparison animal.</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5" name="Shape 1085"/>
          <p:cNvSpPr/>
          <p:nvPr>
            <p:ph type="sldImg"/>
          </p:nvPr>
        </p:nvSpPr>
        <p:spPr>
          <a:prstGeom prst="rect">
            <a:avLst/>
          </a:prstGeom>
        </p:spPr>
        <p:txBody>
          <a:bodyPr/>
          <a:lstStyle/>
          <a:p>
            <a:pPr/>
          </a:p>
        </p:txBody>
      </p:sp>
      <p:sp>
        <p:nvSpPr>
          <p:cNvPr id="1086" name="Shape 1086"/>
          <p:cNvSpPr/>
          <p:nvPr>
            <p:ph type="body" sz="quarter" idx="1"/>
          </p:nvPr>
        </p:nvSpPr>
        <p:spPr>
          <a:prstGeom prst="rect">
            <a:avLst/>
          </a:prstGeom>
        </p:spPr>
        <p:txBody>
          <a:bodyPr/>
          <a:lstStyle/>
          <a:p>
            <a:pPr/>
            <a:r>
              <a:t>System I came up with.</a:t>
            </a:r>
          </a:p>
          <a:p>
            <a:pPr/>
            <a:r>
              <a:t>Assigned a number to each taxon depending on how nested it was in the tree. The more nested, the higher the number.</a:t>
            </a:r>
          </a:p>
          <a:p>
            <a:pPr/>
            <a:r>
              <a:t>Then, for each homolog absent in the comparison scaffold, I checked whether it was present in an animal with a nesting index that was lower or equal to the comparison animal.</a:t>
            </a:r>
          </a:p>
          <a:p>
            <a:pPr/>
          </a:p>
          <a:p>
            <a:pPr/>
            <a:r>
              <a:t>Yesterday noticed flaw: only works if animal is sandwiched (i.e. reference is more derived than comparison)?</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7" name="Shape 1117"/>
          <p:cNvSpPr/>
          <p:nvPr>
            <p:ph type="sldImg"/>
          </p:nvPr>
        </p:nvSpPr>
        <p:spPr>
          <a:prstGeom prst="rect">
            <a:avLst/>
          </a:prstGeom>
        </p:spPr>
        <p:txBody>
          <a:bodyPr/>
          <a:lstStyle/>
          <a:p>
            <a:pPr/>
          </a:p>
        </p:txBody>
      </p:sp>
      <p:sp>
        <p:nvSpPr>
          <p:cNvPr id="1118" name="Shape 1118"/>
          <p:cNvSpPr/>
          <p:nvPr>
            <p:ph type="body" sz="quarter" idx="1"/>
          </p:nvPr>
        </p:nvSpPr>
        <p:spPr>
          <a:prstGeom prst="rect">
            <a:avLst/>
          </a:prstGeom>
        </p:spPr>
        <p:txBody>
          <a:bodyPr/>
          <a:lstStyle/>
          <a:p>
            <a:pPr/>
            <a:r>
              <a:t>Tried two different kinds of data.</a:t>
            </a:r>
          </a:p>
          <a:p>
            <a:pPr/>
            <a:r>
              <a:t>Three extra different kinds of clustering algorithms.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Shape 141"/>
          <p:cNvSpPr/>
          <p:nvPr>
            <p:ph type="sldImg"/>
          </p:nvPr>
        </p:nvSpPr>
        <p:spPr>
          <a:prstGeom prst="rect">
            <a:avLst/>
          </a:prstGeom>
        </p:spPr>
        <p:txBody>
          <a:bodyPr/>
          <a:lstStyle/>
          <a:p>
            <a:pPr/>
          </a:p>
        </p:txBody>
      </p:sp>
      <p:sp>
        <p:nvSpPr>
          <p:cNvPr id="142" name="Shape 142"/>
          <p:cNvSpPr/>
          <p:nvPr>
            <p:ph type="body" sz="quarter" idx="1"/>
          </p:nvPr>
        </p:nvSpPr>
        <p:spPr>
          <a:prstGeom prst="rect">
            <a:avLst/>
          </a:prstGeom>
        </p:spPr>
        <p:txBody>
          <a:bodyPr/>
          <a:lstStyle/>
          <a:p>
            <a:pPr/>
            <a:r>
              <a:t>-Sponges might not have nervous systems, but they have many nervous system genes. </a:t>
            </a:r>
          </a:p>
          <a:p>
            <a:pPr/>
            <a:r>
              <a:t>-Those who claim that sponges lost nervous systems point to this fact.</a:t>
            </a:r>
          </a:p>
          <a:p>
            <a:pPr/>
            <a:r>
              <a:t>-But sponges are still missing many nervous system genes. Is this because they were never there, or because they were lost?</a:t>
            </a:r>
          </a:p>
          <a:p>
            <a:pPr/>
            <a:r>
              <a:t>-Other than pointing out that sponges lack most neural genes in their genomes, is there another way to establish that sponges have indeed lost neural genes (rather than never had them in the first place)?</a:t>
            </a:r>
          </a:p>
          <a:p>
            <a:pPr/>
            <a:r>
              <a:t>-This is what lead me to my Comp Gen project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6" name="Shape 1126"/>
          <p:cNvSpPr/>
          <p:nvPr>
            <p:ph type="sldImg"/>
          </p:nvPr>
        </p:nvSpPr>
        <p:spPr>
          <a:prstGeom prst="rect">
            <a:avLst/>
          </a:prstGeom>
        </p:spPr>
        <p:txBody>
          <a:bodyPr/>
          <a:lstStyle/>
          <a:p>
            <a:pPr/>
          </a:p>
        </p:txBody>
      </p:sp>
      <p:sp>
        <p:nvSpPr>
          <p:cNvPr id="1127" name="Shape 1127"/>
          <p:cNvSpPr/>
          <p:nvPr>
            <p:ph type="body" sz="quarter" idx="1"/>
          </p:nvPr>
        </p:nvSpPr>
        <p:spPr>
          <a:prstGeom prst="rect">
            <a:avLst/>
          </a:prstGeom>
        </p:spPr>
        <p:txBody>
          <a:bodyPr/>
          <a:lstStyle/>
          <a:p>
            <a:pPr/>
            <a:r>
              <a:t>Relaxed bit score: all vs all blast in Agalma, relaxed bit score = lowered threshold for defining genes as homologous.</a:t>
            </a:r>
          </a:p>
          <a:p>
            <a:pPr/>
            <a:r>
              <a:t>5 taxa: only ran five closely related taxa through Agalma</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5" name="Shape 1135"/>
          <p:cNvSpPr/>
          <p:nvPr>
            <p:ph type="sldImg"/>
          </p:nvPr>
        </p:nvSpPr>
        <p:spPr>
          <a:prstGeom prst="rect">
            <a:avLst/>
          </a:prstGeom>
        </p:spPr>
        <p:txBody>
          <a:bodyPr/>
          <a:lstStyle/>
          <a:p>
            <a:pPr/>
          </a:p>
        </p:txBody>
      </p:sp>
      <p:sp>
        <p:nvSpPr>
          <p:cNvPr id="1136" name="Shape 1136"/>
          <p:cNvSpPr/>
          <p:nvPr>
            <p:ph type="body" sz="quarter" idx="1"/>
          </p:nvPr>
        </p:nvSpPr>
        <p:spPr>
          <a:prstGeom prst="rect">
            <a:avLst/>
          </a:prstGeom>
        </p:spPr>
        <p:txBody>
          <a:bodyPr/>
          <a:lstStyle/>
          <a:p>
            <a:pPr>
              <a:defRPr b="1"/>
            </a:pPr>
            <a:r>
              <a:t>Used Agalma on Hsa, Tgu, Dre, Spu, Dme. Clustered only Hsa and Dre - gave best chance of clustering</a:t>
            </a:r>
          </a:p>
          <a:p>
            <a:pPr/>
            <a:r>
              <a:t>Kmeans: interesting that clusters matched tSNE clusters</a:t>
            </a:r>
          </a:p>
          <a:p>
            <a:pPr/>
            <a:r>
              <a:t>-uncomfortable with specifying the number of clusters (elbow graph)</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6" name="Shape 1146"/>
          <p:cNvSpPr/>
          <p:nvPr>
            <p:ph type="sldImg"/>
          </p:nvPr>
        </p:nvSpPr>
        <p:spPr>
          <a:prstGeom prst="rect">
            <a:avLst/>
          </a:prstGeom>
        </p:spPr>
        <p:txBody>
          <a:bodyPr/>
          <a:lstStyle/>
          <a:p>
            <a:pPr/>
          </a:p>
        </p:txBody>
      </p:sp>
      <p:sp>
        <p:nvSpPr>
          <p:cNvPr id="1147" name="Shape 1147"/>
          <p:cNvSpPr/>
          <p:nvPr>
            <p:ph type="body" sz="quarter" idx="1"/>
          </p:nvPr>
        </p:nvSpPr>
        <p:spPr>
          <a:prstGeom prst="rect">
            <a:avLst/>
          </a:prstGeom>
        </p:spPr>
        <p:txBody>
          <a:bodyPr/>
          <a:lstStyle/>
          <a:p>
            <a:pPr/>
            <a:r>
              <a:t>Tried an ag. hierarchical clustering algorithm (agnes) and divisive hierarchical clustering algorithm (diana)</a:t>
            </a:r>
          </a:p>
          <a:p>
            <a:pPr/>
            <a:r>
              <a:t>-agglomerative: you start with each point being defined as a cluster then joining the closest points into each cluster</a:t>
            </a:r>
          </a:p>
          <a:p>
            <a:pPr/>
            <a:r>
              <a:t>-divisive: all points in one cluster, then chop off the most distant points into separate clusters</a:t>
            </a:r>
          </a:p>
          <a:p>
            <a:pPr/>
            <a:r>
              <a:t>You can see why things get clumped together in 1 big clump, then break off into many clumps of 1.</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0" name="Shape 1190"/>
          <p:cNvSpPr/>
          <p:nvPr>
            <p:ph type="sldImg"/>
          </p:nvPr>
        </p:nvSpPr>
        <p:spPr>
          <a:prstGeom prst="rect">
            <a:avLst/>
          </a:prstGeom>
        </p:spPr>
        <p:txBody>
          <a:bodyPr/>
          <a:lstStyle/>
          <a:p>
            <a:pPr/>
          </a:p>
        </p:txBody>
      </p:sp>
      <p:sp>
        <p:nvSpPr>
          <p:cNvPr id="1191" name="Shape 1191"/>
          <p:cNvSpPr/>
          <p:nvPr>
            <p:ph type="body" sz="quarter" idx="1"/>
          </p:nvPr>
        </p:nvSpPr>
        <p:spPr>
          <a:prstGeom prst="rect">
            <a:avLst/>
          </a:prstGeom>
        </p:spPr>
        <p:txBody>
          <a:bodyPr/>
          <a:lstStyle/>
          <a:p>
            <a:pPr/>
            <a:r>
              <a:t>What is the important thing to look at here: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a:p>
        </p:txBody>
      </p:sp>
      <p:sp>
        <p:nvSpPr>
          <p:cNvPr id="166" name="Shape 166"/>
          <p:cNvSpPr/>
          <p:nvPr>
            <p:ph type="body" sz="quarter" idx="1"/>
          </p:nvPr>
        </p:nvSpPr>
        <p:spPr>
          <a:prstGeom prst="rect">
            <a:avLst/>
          </a:prstGeom>
        </p:spPr>
        <p:txBody>
          <a:bodyPr/>
          <a:lstStyle/>
          <a:p>
            <a:pPr/>
            <a:r>
              <a:t>-One way to establish loss is to do synteny analysis and look for ghost loci</a:t>
            </a:r>
          </a:p>
          <a:p>
            <a:pPr/>
            <a:r>
              <a:t>-Synteny analysis can be used to establish whether two chunks of DNA in different animals are homologous - this is called a syntenic block. You can establish synteny by the presence and order/collinearity of orthologous genes.</a:t>
            </a:r>
          </a:p>
          <a:p>
            <a:pPr/>
            <a:r>
              <a:t>-If a gene is missing but all the genes one either side of it are present, you can conclude that that gene was lost - this is the case for gene 2 in animal 2.</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Before we look at synteny, let’s look at what we have to work with.</a:t>
            </a:r>
          </a:p>
          <a:p>
            <a:pPr/>
            <a:r>
              <a:t>There is a shortage of genomes across the animal tree.</a:t>
            </a:r>
          </a:p>
          <a:p>
            <a:pPr/>
            <a:r>
              <a:t>In particular, I am interested in looking at non-bilaterians</a:t>
            </a:r>
          </a:p>
          <a:p>
            <a:pPr/>
            <a:r>
              <a:t>Currently: 7 Cnidarian, 2 Placozoans, kinda 4 Poriferan, and 2 Ctenophore genomes - in states of various quality and completeness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-animals I’m working with.</a:t>
            </a:r>
          </a:p>
          <a:p>
            <a:pPr/>
            <a:r>
              <a:t>-chosen to represent a broad sampling of animal tree.</a:t>
            </a:r>
          </a:p>
          <a:p>
            <a:pPr/>
            <a:r>
              <a:t>-practicality: ensembl - have all file types and files have same format - easier to parse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Shape 260"/>
          <p:cNvSpPr/>
          <p:nvPr>
            <p:ph type="sldImg"/>
          </p:nvPr>
        </p:nvSpPr>
        <p:spPr>
          <a:prstGeom prst="rect">
            <a:avLst/>
          </a:prstGeom>
        </p:spPr>
        <p:txBody>
          <a:bodyPr/>
          <a:lstStyle/>
          <a:p>
            <a:pPr/>
          </a:p>
        </p:txBody>
      </p:sp>
      <p:sp>
        <p:nvSpPr>
          <p:cNvPr id="261" name="Shape 261"/>
          <p:cNvSpPr/>
          <p:nvPr>
            <p:ph type="body" sz="quarter" idx="1"/>
          </p:nvPr>
        </p:nvSpPr>
        <p:spPr>
          <a:prstGeom prst="rect">
            <a:avLst/>
          </a:prstGeom>
        </p:spPr>
        <p:txBody>
          <a:bodyPr/>
          <a:lstStyle/>
          <a:p>
            <a:pPr/>
            <a:r>
              <a:t>I downloaded my genomes from Ensembl, and I found that in general most genomes have short scaffolds.</a:t>
            </a:r>
            <a:br/>
          </a:p>
          <a:p>
            <a:pPr/>
            <a:r>
              <a:t>On left: median scaffold length for each assembly, on a log scale. Ranges from under 2000 in most genomes to 133M in humans. Notice that all the big spikes are the model organisms (and Taeniopygia guttata, which for some reason had a very high quality genome)</a:t>
            </a:r>
          </a:p>
          <a:p>
            <a:pPr/>
            <a:br/>
            <a:r>
              <a:t>On the right is an example of the distribution of scaffold lengths in an animal - Mnemiopsis.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Shape 305"/>
          <p:cNvSpPr/>
          <p:nvPr>
            <p:ph type="sldImg"/>
          </p:nvPr>
        </p:nvSpPr>
        <p:spPr>
          <a:prstGeom prst="rect">
            <a:avLst/>
          </a:prstGeom>
        </p:spPr>
        <p:txBody>
          <a:bodyPr/>
          <a:lstStyle/>
          <a:p>
            <a:pPr/>
          </a:p>
        </p:txBody>
      </p:sp>
      <p:sp>
        <p:nvSpPr>
          <p:cNvPr id="306" name="Shape 306"/>
          <p:cNvSpPr/>
          <p:nvPr>
            <p:ph type="body" sz="quarter" idx="1"/>
          </p:nvPr>
        </p:nvSpPr>
        <p:spPr>
          <a:prstGeom prst="rect">
            <a:avLst/>
          </a:prstGeom>
        </p:spPr>
        <p:txBody>
          <a:bodyPr/>
          <a:lstStyle/>
          <a:p>
            <a:pPr/>
            <a:r>
              <a:t>I downloaded my genomes from Ensembl, and I found that in general most genomes have short scaffolds.</a:t>
            </a:r>
            <a:br/>
          </a:p>
          <a:p>
            <a:pPr/>
            <a:r>
              <a:t>On left: median scaffold length for each assembly, on a log scale. Ranges from under 2000 in most genomes to 133M in humans. Notice that all the big spikes are the model organisms (and Taeniopygia guttata, which for some reason had a very high quality genome)</a:t>
            </a:r>
          </a:p>
          <a:p>
            <a:pPr/>
            <a:br/>
            <a:r>
              <a:t>On the right is an example of the distribution of scaffold lengths in an animal - Mnemiopsis.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4833937" y="2303859"/>
            <a:ext cx="14716126" cy="4643438"/>
          </a:xfrm>
          <a:prstGeom prst="rect">
            <a:avLst/>
          </a:prstGeom>
        </p:spPr>
        <p:txBody>
          <a:bodyPr anchor="b"/>
          <a:lstStyle/>
          <a:p>
            <a:pPr/>
            <a:r>
              <a:t>Title Text</a:t>
            </a:r>
          </a:p>
        </p:txBody>
      </p:sp>
      <p:sp>
        <p:nvSpPr>
          <p:cNvPr id="12" name="Body Level One…"/>
          <p:cNvSpPr txBox="1"/>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i="1" sz="3200"/>
            </a:lvl1pPr>
          </a:lstStyle>
          <a:p>
            <a:pPr/>
            <a:r>
              <a:t>–Johnny Appleseed</a:t>
            </a:r>
          </a:p>
        </p:txBody>
      </p:sp>
      <p:sp>
        <p:nvSpPr>
          <p:cNvPr id="94" name="“Type a quote here.”"/>
          <p:cNvSpPr txBox="1"/>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3047999" y="0"/>
            <a:ext cx="18288001" cy="13716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sz="half" idx="13"/>
          </p:nvPr>
        </p:nvSpPr>
        <p:spPr>
          <a:xfrm>
            <a:off x="5334000" y="946546"/>
            <a:ext cx="13716001" cy="8304611"/>
          </a:xfrm>
          <a:prstGeom prst="rect">
            <a:avLst/>
          </a:prstGeom>
        </p:spPr>
        <p:txBody>
          <a:bodyPr lIns="91439" tIns="45719" rIns="91439" bIns="45719" anchor="t">
            <a:noAutofit/>
          </a:bodyPr>
          <a:lstStyle/>
          <a:p>
            <a:pPr/>
          </a:p>
        </p:txBody>
      </p:sp>
      <p:sp>
        <p:nvSpPr>
          <p:cNvPr id="21" name="Title Text"/>
          <p:cNvSpPr txBox="1"/>
          <p:nvPr>
            <p:ph type="title"/>
          </p:nvPr>
        </p:nvSpPr>
        <p:spPr>
          <a:xfrm>
            <a:off x="4833937" y="9447609"/>
            <a:ext cx="14716126" cy="2000251"/>
          </a:xfrm>
          <a:prstGeom prst="rect">
            <a:avLst/>
          </a:prstGeom>
        </p:spPr>
        <p:txBody>
          <a:bodyPr anchor="b"/>
          <a:lstStyle/>
          <a:p>
            <a:pPr/>
            <a:r>
              <a:t>Title Text</a:t>
            </a:r>
          </a:p>
        </p:txBody>
      </p:sp>
      <p:sp>
        <p:nvSpPr>
          <p:cNvPr id="22" name="Body Level One…"/>
          <p:cNvSpPr txBox="1"/>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4833937" y="4536281"/>
            <a:ext cx="14716126" cy="4643438"/>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12495609" y="892968"/>
            <a:ext cx="7500938" cy="11555017"/>
          </a:xfrm>
          <a:prstGeom prst="rect">
            <a:avLst/>
          </a:prstGeom>
        </p:spPr>
        <p:txBody>
          <a:bodyPr lIns="91439" tIns="45719" rIns="91439" bIns="45719" anchor="t">
            <a:noAutofit/>
          </a:bodyPr>
          <a:lstStyle/>
          <a:p>
            <a:pPr/>
          </a:p>
        </p:txBody>
      </p:sp>
      <p:sp>
        <p:nvSpPr>
          <p:cNvPr id="39" name="Title Text"/>
          <p:cNvSpPr txBox="1"/>
          <p:nvPr>
            <p:ph type="title"/>
          </p:nvPr>
        </p:nvSpPr>
        <p:spPr>
          <a:xfrm>
            <a:off x="4387453" y="892968"/>
            <a:ext cx="7500938" cy="5607845"/>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quarter" idx="13"/>
          </p:nvPr>
        </p:nvSpPr>
        <p:spPr>
          <a:xfrm>
            <a:off x="12495609" y="3643312"/>
            <a:ext cx="7500938" cy="8840392"/>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4387453" y="1785937"/>
            <a:ext cx="15609094" cy="101441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12495609" y="7161609"/>
            <a:ext cx="7500938" cy="5304235"/>
          </a:xfrm>
          <a:prstGeom prst="rect">
            <a:avLst/>
          </a:prstGeom>
        </p:spPr>
        <p:txBody>
          <a:bodyPr lIns="91439" tIns="45719" rIns="91439" bIns="45719" anchor="t">
            <a:noAutofit/>
          </a:bodyPr>
          <a:lstStyle/>
          <a:p>
            <a:pPr/>
          </a:p>
        </p:txBody>
      </p:sp>
      <p:sp>
        <p:nvSpPr>
          <p:cNvPr id="84" name="Image"/>
          <p:cNvSpPr/>
          <p:nvPr>
            <p:ph type="pic" sz="quarter" idx="14"/>
          </p:nvPr>
        </p:nvSpPr>
        <p:spPr>
          <a:xfrm>
            <a:off x="12495609" y="1250156"/>
            <a:ext cx="7500938" cy="5304235"/>
          </a:xfrm>
          <a:prstGeom prst="rect">
            <a:avLst/>
          </a:prstGeom>
        </p:spPr>
        <p:txBody>
          <a:bodyPr lIns="91439" tIns="45719" rIns="91439" bIns="45719" anchor="t">
            <a:noAutofit/>
          </a:bodyPr>
          <a:lstStyle/>
          <a:p>
            <a:pPr/>
          </a:p>
        </p:txBody>
      </p:sp>
      <p:sp>
        <p:nvSpPr>
          <p:cNvPr id="85" name="Image"/>
          <p:cNvSpPr/>
          <p:nvPr>
            <p:ph type="pic" sz="half" idx="15"/>
          </p:nvPr>
        </p:nvSpPr>
        <p:spPr>
          <a:xfrm>
            <a:off x="4387453" y="1250156"/>
            <a:ext cx="7500938" cy="11215688"/>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387453" y="357187"/>
            <a:ext cx="15609094" cy="3036095"/>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Title Text</a:t>
            </a:r>
          </a:p>
        </p:txBody>
      </p:sp>
      <p:sp>
        <p:nvSpPr>
          <p:cNvPr id="3" name="Body Level One…"/>
          <p:cNvSpPr txBox="1"/>
          <p:nvPr>
            <p:ph type="body" idx="1"/>
          </p:nvPr>
        </p:nvSpPr>
        <p:spPr>
          <a:xfrm>
            <a:off x="4387453" y="3643312"/>
            <a:ext cx="15609094" cy="88403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b="0" sz="22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1pPr>
      <a:lvl2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2pPr>
      <a:lvl3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3pPr>
      <a:lvl4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4pPr>
      <a:lvl5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5pPr>
      <a:lvl6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6pPr>
      <a:lvl7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7pPr>
      <a:lvl8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8pPr>
      <a:lvl9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9pPr>
    </p:bodyStyle>
    <p:otherStyle>
      <a:lvl1pPr marL="0" marR="0" indent="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1pPr>
      <a:lvl2pPr marL="0" marR="0" indent="2286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2pPr>
      <a:lvl3pPr marL="0" marR="0" indent="4572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3pPr>
      <a:lvl4pPr marL="0" marR="0" indent="6858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4pPr>
      <a:lvl5pPr marL="0" marR="0" indent="9144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5pPr>
      <a:lvl6pPr marL="0" marR="0" indent="11430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6pPr>
      <a:lvl7pPr marL="0" marR="0" indent="13716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7pPr>
      <a:lvl8pPr marL="0" marR="0" indent="16002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8pPr>
      <a:lvl9pPr marL="0" marR="0" indent="18288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eg"/><Relationship Id="rId4" Type="http://schemas.openxmlformats.org/officeDocument/2006/relationships/image" Target="../media/image2.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http://phylopic.org"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4.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4.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5.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15.png"/><Relationship Id="rId4" Type="http://schemas.openxmlformats.org/officeDocument/2006/relationships/image" Target="../media/image17.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18.png"/><Relationship Id="rId4" Type="http://schemas.openxmlformats.org/officeDocument/2006/relationships/image" Target="../media/image19.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20.png"/><Relationship Id="rId4" Type="http://schemas.openxmlformats.org/officeDocument/2006/relationships/image" Target="../media/image21.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jpeg"/><Relationship Id="rId4" Type="http://schemas.openxmlformats.org/officeDocument/2006/relationships/image" Target="../media/image3.png"/><Relationship Id="rId5"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Computational Genomics: Finding Ghost Loci"/>
          <p:cNvSpPr txBox="1"/>
          <p:nvPr/>
        </p:nvSpPr>
        <p:spPr>
          <a:xfrm>
            <a:off x="3868991" y="3159258"/>
            <a:ext cx="16646018"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Computational Genomics: Finding Ghost Loci</a:t>
            </a:r>
          </a:p>
        </p:txBody>
      </p:sp>
      <p:sp>
        <p:nvSpPr>
          <p:cNvPr id="120" name="Jasmine Mah…"/>
          <p:cNvSpPr txBox="1"/>
          <p:nvPr/>
        </p:nvSpPr>
        <p:spPr>
          <a:xfrm>
            <a:off x="10009822" y="6157456"/>
            <a:ext cx="4364356" cy="14010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5000"/>
            </a:pPr>
            <a:r>
              <a:t>Jasmine Mah</a:t>
            </a:r>
          </a:p>
          <a:p>
            <a:pPr/>
            <a:r>
              <a:t>April 18, 2019</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Most Genomes Are Fragmented"/>
          <p:cNvSpPr txBox="1"/>
          <p:nvPr/>
        </p:nvSpPr>
        <p:spPr>
          <a:xfrm>
            <a:off x="6322250" y="1022546"/>
            <a:ext cx="11739500"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Most Genomes Are Fragmented</a:t>
            </a:r>
          </a:p>
        </p:txBody>
      </p:sp>
      <p:pic>
        <p:nvPicPr>
          <p:cNvPr id="309" name="chr.no.pdf" descr="chr.no.pdf"/>
          <p:cNvPicPr>
            <a:picLocks noChangeAspect="1"/>
          </p:cNvPicPr>
          <p:nvPr/>
        </p:nvPicPr>
        <p:blipFill>
          <a:blip r:embed="rId3">
            <a:extLst/>
          </a:blip>
          <a:stretch>
            <a:fillRect/>
          </a:stretch>
        </p:blipFill>
        <p:spPr>
          <a:xfrm>
            <a:off x="8349121" y="2341323"/>
            <a:ext cx="7389710" cy="10622709"/>
          </a:xfrm>
          <a:prstGeom prst="rect">
            <a:avLst/>
          </a:prstGeom>
          <a:ln w="12700">
            <a:miter lim="400000"/>
          </a:ln>
        </p:spPr>
      </p:pic>
      <p:sp>
        <p:nvSpPr>
          <p:cNvPr id="310" name="Number of Scaffolds (Log 10)"/>
          <p:cNvSpPr txBox="1"/>
          <p:nvPr/>
        </p:nvSpPr>
        <p:spPr>
          <a:xfrm rot="16200000">
            <a:off x="3960945" y="7091306"/>
            <a:ext cx="680936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Number of Scaffolds (Log 10)</a:t>
            </a:r>
          </a:p>
        </p:txBody>
      </p:sp>
      <p:sp>
        <p:nvSpPr>
          <p:cNvPr id="311" name="Rectangle"/>
          <p:cNvSpPr/>
          <p:nvPr/>
        </p:nvSpPr>
        <p:spPr>
          <a:xfrm>
            <a:off x="8423002" y="12146397"/>
            <a:ext cx="7712527" cy="1270001"/>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312" name="Aqu"/>
          <p:cNvSpPr txBox="1"/>
          <p:nvPr/>
        </p:nvSpPr>
        <p:spPr>
          <a:xfrm rot="16200000">
            <a:off x="9693659" y="12190841"/>
            <a:ext cx="794589"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Aqu</a:t>
            </a:r>
          </a:p>
        </p:txBody>
      </p:sp>
      <p:sp>
        <p:nvSpPr>
          <p:cNvPr id="313" name="Tad"/>
          <p:cNvSpPr txBox="1"/>
          <p:nvPr/>
        </p:nvSpPr>
        <p:spPr>
          <a:xfrm rot="16200000">
            <a:off x="10231247" y="12154569"/>
            <a:ext cx="72204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Tad</a:t>
            </a:r>
          </a:p>
        </p:txBody>
      </p:sp>
      <p:sp>
        <p:nvSpPr>
          <p:cNvPr id="314" name="Nve"/>
          <p:cNvSpPr txBox="1"/>
          <p:nvPr/>
        </p:nvSpPr>
        <p:spPr>
          <a:xfrm rot="16200000">
            <a:off x="10766245" y="12184084"/>
            <a:ext cx="781076"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Nve</a:t>
            </a:r>
          </a:p>
        </p:txBody>
      </p:sp>
      <p:sp>
        <p:nvSpPr>
          <p:cNvPr id="315" name="Lgi"/>
          <p:cNvSpPr txBox="1"/>
          <p:nvPr/>
        </p:nvSpPr>
        <p:spPr>
          <a:xfrm rot="16200000">
            <a:off x="11290363" y="12111719"/>
            <a:ext cx="636348"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Lgi</a:t>
            </a:r>
          </a:p>
        </p:txBody>
      </p:sp>
      <p:sp>
        <p:nvSpPr>
          <p:cNvPr id="316" name="Cte"/>
          <p:cNvSpPr txBox="1"/>
          <p:nvPr/>
        </p:nvSpPr>
        <p:spPr>
          <a:xfrm rot="16200000">
            <a:off x="11801469" y="12151191"/>
            <a:ext cx="7152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Cte</a:t>
            </a:r>
          </a:p>
        </p:txBody>
      </p:sp>
      <p:sp>
        <p:nvSpPr>
          <p:cNvPr id="317" name="Hro"/>
          <p:cNvSpPr txBox="1"/>
          <p:nvPr/>
        </p:nvSpPr>
        <p:spPr>
          <a:xfrm rot="16200000">
            <a:off x="12260580" y="12157770"/>
            <a:ext cx="72844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Hro</a:t>
            </a:r>
          </a:p>
        </p:txBody>
      </p:sp>
      <p:sp>
        <p:nvSpPr>
          <p:cNvPr id="318" name="Spu"/>
          <p:cNvSpPr txBox="1"/>
          <p:nvPr/>
        </p:nvSpPr>
        <p:spPr>
          <a:xfrm rot="16200000">
            <a:off x="13229990" y="12190841"/>
            <a:ext cx="7945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Spu</a:t>
            </a:r>
          </a:p>
        </p:txBody>
      </p:sp>
      <p:sp>
        <p:nvSpPr>
          <p:cNvPr id="319" name="Mle"/>
          <p:cNvSpPr txBox="1"/>
          <p:nvPr/>
        </p:nvSpPr>
        <p:spPr>
          <a:xfrm rot="16200000">
            <a:off x="9200500" y="12161148"/>
            <a:ext cx="73520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Mle</a:t>
            </a:r>
          </a:p>
        </p:txBody>
      </p:sp>
      <p:sp>
        <p:nvSpPr>
          <p:cNvPr id="320" name="Dre"/>
          <p:cNvSpPr txBox="1"/>
          <p:nvPr/>
        </p:nvSpPr>
        <p:spPr>
          <a:xfrm rot="16200000">
            <a:off x="13756343" y="12147990"/>
            <a:ext cx="708889"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Dre</a:t>
            </a:r>
          </a:p>
        </p:txBody>
      </p:sp>
      <p:sp>
        <p:nvSpPr>
          <p:cNvPr id="321" name="Tgu"/>
          <p:cNvSpPr txBox="1"/>
          <p:nvPr/>
        </p:nvSpPr>
        <p:spPr>
          <a:xfrm rot="16200000">
            <a:off x="14284478" y="12174305"/>
            <a:ext cx="761518"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Tgu</a:t>
            </a:r>
          </a:p>
        </p:txBody>
      </p:sp>
      <p:sp>
        <p:nvSpPr>
          <p:cNvPr id="322" name="Hsa"/>
          <p:cNvSpPr txBox="1"/>
          <p:nvPr/>
        </p:nvSpPr>
        <p:spPr>
          <a:xfrm rot="16200000">
            <a:off x="14704918" y="12184084"/>
            <a:ext cx="781076"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Hsa</a:t>
            </a:r>
          </a:p>
        </p:txBody>
      </p:sp>
      <p:sp>
        <p:nvSpPr>
          <p:cNvPr id="323" name="Dme"/>
          <p:cNvSpPr txBox="1"/>
          <p:nvPr/>
        </p:nvSpPr>
        <p:spPr>
          <a:xfrm rot="16200000">
            <a:off x="12676019" y="12243647"/>
            <a:ext cx="900203"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Dme</a:t>
            </a:r>
          </a:p>
        </p:txBody>
      </p:sp>
      <p:sp>
        <p:nvSpPr>
          <p:cNvPr id="324" name="Rectangle"/>
          <p:cNvSpPr/>
          <p:nvPr/>
        </p:nvSpPr>
        <p:spPr>
          <a:xfrm>
            <a:off x="7775268" y="2617748"/>
            <a:ext cx="1270001" cy="10069858"/>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325" name="10000"/>
          <p:cNvSpPr txBox="1"/>
          <p:nvPr/>
        </p:nvSpPr>
        <p:spPr>
          <a:xfrm>
            <a:off x="7835074" y="3618986"/>
            <a:ext cx="114414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10000</a:t>
            </a:r>
          </a:p>
        </p:txBody>
      </p:sp>
      <p:sp>
        <p:nvSpPr>
          <p:cNvPr id="326" name="1000"/>
          <p:cNvSpPr txBox="1"/>
          <p:nvPr/>
        </p:nvSpPr>
        <p:spPr>
          <a:xfrm>
            <a:off x="8032787" y="5638600"/>
            <a:ext cx="946431"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1000</a:t>
            </a:r>
          </a:p>
        </p:txBody>
      </p:sp>
      <p:sp>
        <p:nvSpPr>
          <p:cNvPr id="327" name="100"/>
          <p:cNvSpPr txBox="1"/>
          <p:nvPr/>
        </p:nvSpPr>
        <p:spPr>
          <a:xfrm>
            <a:off x="8230501" y="7658214"/>
            <a:ext cx="74871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100</a:t>
            </a:r>
          </a:p>
        </p:txBody>
      </p:sp>
      <p:sp>
        <p:nvSpPr>
          <p:cNvPr id="328" name="10"/>
          <p:cNvSpPr txBox="1"/>
          <p:nvPr/>
        </p:nvSpPr>
        <p:spPr>
          <a:xfrm>
            <a:off x="8414499" y="9677828"/>
            <a:ext cx="564719" cy="56471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2800"/>
            </a:lvl1pPr>
          </a:lstStyle>
          <a:p>
            <a:pPr/>
            <a:r>
              <a:t>10</a:t>
            </a:r>
          </a:p>
        </p:txBody>
      </p:sp>
      <p:sp>
        <p:nvSpPr>
          <p:cNvPr id="329" name="1"/>
          <p:cNvSpPr txBox="1"/>
          <p:nvPr/>
        </p:nvSpPr>
        <p:spPr>
          <a:xfrm>
            <a:off x="8414499" y="11697442"/>
            <a:ext cx="564719" cy="56471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2800"/>
            </a:lvl1pPr>
          </a:lstStyle>
          <a:p>
            <a:pPr/>
            <a:r>
              <a:t>1</a:t>
            </a:r>
          </a:p>
        </p:txBody>
      </p:sp>
      <p:sp>
        <p:nvSpPr>
          <p:cNvPr id="330" name="8"/>
          <p:cNvSpPr txBox="1"/>
          <p:nvPr/>
        </p:nvSpPr>
        <p:spPr>
          <a:xfrm>
            <a:off x="12949476" y="9560314"/>
            <a:ext cx="353289"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8</a:t>
            </a:r>
          </a:p>
        </p:txBody>
      </p:sp>
      <p:sp>
        <p:nvSpPr>
          <p:cNvPr id="331" name="32,000"/>
          <p:cNvSpPr txBox="1"/>
          <p:nvPr/>
        </p:nvSpPr>
        <p:spPr>
          <a:xfrm>
            <a:off x="13005785" y="2379041"/>
            <a:ext cx="1243000"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32,000</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35" name="no.contigs.morethan3.pdf" descr="no.contigs.morethan3.pdf"/>
          <p:cNvPicPr>
            <a:picLocks noChangeAspect="1"/>
          </p:cNvPicPr>
          <p:nvPr/>
        </p:nvPicPr>
        <p:blipFill>
          <a:blip r:embed="rId3">
            <a:extLst/>
          </a:blip>
          <a:stretch>
            <a:fillRect/>
          </a:stretch>
        </p:blipFill>
        <p:spPr>
          <a:xfrm>
            <a:off x="14699378" y="3106648"/>
            <a:ext cx="7172227" cy="10310078"/>
          </a:xfrm>
          <a:prstGeom prst="rect">
            <a:avLst/>
          </a:prstGeom>
          <a:ln w="12700">
            <a:miter lim="400000"/>
          </a:ln>
        </p:spPr>
      </p:pic>
      <p:pic>
        <p:nvPicPr>
          <p:cNvPr id="336" name="prop.contig.morethan3.pdf" descr="prop.contig.morethan3.pdf"/>
          <p:cNvPicPr>
            <a:picLocks noChangeAspect="1"/>
          </p:cNvPicPr>
          <p:nvPr/>
        </p:nvPicPr>
        <p:blipFill>
          <a:blip r:embed="rId4">
            <a:extLst/>
          </a:blip>
          <a:stretch>
            <a:fillRect/>
          </a:stretch>
        </p:blipFill>
        <p:spPr>
          <a:xfrm>
            <a:off x="3269710" y="3121072"/>
            <a:ext cx="6996435" cy="10057374"/>
          </a:xfrm>
          <a:prstGeom prst="rect">
            <a:avLst/>
          </a:prstGeom>
          <a:ln w="12700">
            <a:miter lim="400000"/>
          </a:ln>
        </p:spPr>
      </p:pic>
      <p:sp>
        <p:nvSpPr>
          <p:cNvPr id="337" name="Rectangle"/>
          <p:cNvSpPr/>
          <p:nvPr/>
        </p:nvSpPr>
        <p:spPr>
          <a:xfrm>
            <a:off x="3206701" y="3190009"/>
            <a:ext cx="564720" cy="9610264"/>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338" name="Synteny Analysis Requires At Least 3 Genes"/>
          <p:cNvSpPr txBox="1"/>
          <p:nvPr/>
        </p:nvSpPr>
        <p:spPr>
          <a:xfrm>
            <a:off x="3612357" y="855763"/>
            <a:ext cx="16102712"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Synteny Analysis Requires At Least 3 Genes</a:t>
            </a:r>
          </a:p>
        </p:txBody>
      </p:sp>
      <p:sp>
        <p:nvSpPr>
          <p:cNvPr id="339" name="No. Scaffolds with At Least 3 Genes"/>
          <p:cNvSpPr txBox="1"/>
          <p:nvPr/>
        </p:nvSpPr>
        <p:spPr>
          <a:xfrm rot="16200000">
            <a:off x="9483981" y="7464471"/>
            <a:ext cx="835164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No. Scaffolds with At Least 3 Genes</a:t>
            </a:r>
          </a:p>
        </p:txBody>
      </p:sp>
      <p:sp>
        <p:nvSpPr>
          <p:cNvPr id="340" name="Rectangle"/>
          <p:cNvSpPr/>
          <p:nvPr/>
        </p:nvSpPr>
        <p:spPr>
          <a:xfrm>
            <a:off x="2911664" y="12373836"/>
            <a:ext cx="7712527" cy="1270001"/>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341" name="Aqu"/>
          <p:cNvSpPr txBox="1"/>
          <p:nvPr/>
        </p:nvSpPr>
        <p:spPr>
          <a:xfrm rot="16200000">
            <a:off x="4369588" y="12449689"/>
            <a:ext cx="794590"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Aqu</a:t>
            </a:r>
          </a:p>
        </p:txBody>
      </p:sp>
      <p:sp>
        <p:nvSpPr>
          <p:cNvPr id="342" name="Tad"/>
          <p:cNvSpPr txBox="1"/>
          <p:nvPr/>
        </p:nvSpPr>
        <p:spPr>
          <a:xfrm rot="16200000">
            <a:off x="4932576" y="12413418"/>
            <a:ext cx="72204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Tad</a:t>
            </a:r>
          </a:p>
        </p:txBody>
      </p:sp>
      <p:sp>
        <p:nvSpPr>
          <p:cNvPr id="343" name="Nve"/>
          <p:cNvSpPr txBox="1"/>
          <p:nvPr/>
        </p:nvSpPr>
        <p:spPr>
          <a:xfrm rot="16200000">
            <a:off x="5429474" y="12442932"/>
            <a:ext cx="781077"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Nve</a:t>
            </a:r>
          </a:p>
        </p:txBody>
      </p:sp>
      <p:sp>
        <p:nvSpPr>
          <p:cNvPr id="344" name="Lgi"/>
          <p:cNvSpPr txBox="1"/>
          <p:nvPr/>
        </p:nvSpPr>
        <p:spPr>
          <a:xfrm rot="16200000">
            <a:off x="5953593" y="12370568"/>
            <a:ext cx="63634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Lgi</a:t>
            </a:r>
          </a:p>
        </p:txBody>
      </p:sp>
      <p:sp>
        <p:nvSpPr>
          <p:cNvPr id="345" name="Cte"/>
          <p:cNvSpPr txBox="1"/>
          <p:nvPr/>
        </p:nvSpPr>
        <p:spPr>
          <a:xfrm rot="16200000">
            <a:off x="6413898" y="12410040"/>
            <a:ext cx="715291"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Cte</a:t>
            </a:r>
          </a:p>
        </p:txBody>
      </p:sp>
      <p:sp>
        <p:nvSpPr>
          <p:cNvPr id="346" name="Hro"/>
          <p:cNvSpPr txBox="1"/>
          <p:nvPr/>
        </p:nvSpPr>
        <p:spPr>
          <a:xfrm rot="16200000">
            <a:off x="6923809" y="12416619"/>
            <a:ext cx="728448"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Hro</a:t>
            </a:r>
          </a:p>
        </p:txBody>
      </p:sp>
      <p:sp>
        <p:nvSpPr>
          <p:cNvPr id="347" name="Mle"/>
          <p:cNvSpPr txBox="1"/>
          <p:nvPr/>
        </p:nvSpPr>
        <p:spPr>
          <a:xfrm rot="16200000">
            <a:off x="3939929" y="12419997"/>
            <a:ext cx="73520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Mle</a:t>
            </a:r>
          </a:p>
        </p:txBody>
      </p:sp>
      <p:sp>
        <p:nvSpPr>
          <p:cNvPr id="348" name="Dre"/>
          <p:cNvSpPr txBox="1"/>
          <p:nvPr/>
        </p:nvSpPr>
        <p:spPr>
          <a:xfrm rot="16200000">
            <a:off x="8343371" y="12406839"/>
            <a:ext cx="7088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Dre</a:t>
            </a:r>
          </a:p>
        </p:txBody>
      </p:sp>
      <p:sp>
        <p:nvSpPr>
          <p:cNvPr id="349" name="Tgu"/>
          <p:cNvSpPr txBox="1"/>
          <p:nvPr/>
        </p:nvSpPr>
        <p:spPr>
          <a:xfrm rot="16200000">
            <a:off x="8871507" y="12433154"/>
            <a:ext cx="761518"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Tgu</a:t>
            </a:r>
          </a:p>
        </p:txBody>
      </p:sp>
      <p:sp>
        <p:nvSpPr>
          <p:cNvPr id="350" name="Hsa"/>
          <p:cNvSpPr txBox="1"/>
          <p:nvPr/>
        </p:nvSpPr>
        <p:spPr>
          <a:xfrm rot="16200000">
            <a:off x="9291946" y="12442932"/>
            <a:ext cx="781077"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Hsa</a:t>
            </a:r>
          </a:p>
        </p:txBody>
      </p:sp>
      <p:sp>
        <p:nvSpPr>
          <p:cNvPr id="351" name="Dme"/>
          <p:cNvSpPr txBox="1"/>
          <p:nvPr/>
        </p:nvSpPr>
        <p:spPr>
          <a:xfrm rot="16200000">
            <a:off x="7326548" y="12502495"/>
            <a:ext cx="900202"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Dme</a:t>
            </a:r>
          </a:p>
        </p:txBody>
      </p:sp>
      <p:sp>
        <p:nvSpPr>
          <p:cNvPr id="352" name="Spu"/>
          <p:cNvSpPr txBox="1"/>
          <p:nvPr/>
        </p:nvSpPr>
        <p:spPr>
          <a:xfrm rot="16200000">
            <a:off x="7907005" y="12449689"/>
            <a:ext cx="794589"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Spu</a:t>
            </a:r>
          </a:p>
        </p:txBody>
      </p:sp>
      <p:sp>
        <p:nvSpPr>
          <p:cNvPr id="353" name="Rectangle"/>
          <p:cNvSpPr/>
          <p:nvPr/>
        </p:nvSpPr>
        <p:spPr>
          <a:xfrm>
            <a:off x="14429228" y="12253069"/>
            <a:ext cx="7712527" cy="1270001"/>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354" name="Aqu"/>
          <p:cNvSpPr txBox="1"/>
          <p:nvPr/>
        </p:nvSpPr>
        <p:spPr>
          <a:xfrm rot="16200000">
            <a:off x="15887152" y="12328922"/>
            <a:ext cx="794589"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Aqu</a:t>
            </a:r>
          </a:p>
        </p:txBody>
      </p:sp>
      <p:sp>
        <p:nvSpPr>
          <p:cNvPr id="355" name="Tad"/>
          <p:cNvSpPr txBox="1"/>
          <p:nvPr/>
        </p:nvSpPr>
        <p:spPr>
          <a:xfrm rot="16200000">
            <a:off x="16450140" y="12292651"/>
            <a:ext cx="72204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Tad</a:t>
            </a:r>
          </a:p>
        </p:txBody>
      </p:sp>
      <p:sp>
        <p:nvSpPr>
          <p:cNvPr id="356" name="Nve"/>
          <p:cNvSpPr txBox="1"/>
          <p:nvPr/>
        </p:nvSpPr>
        <p:spPr>
          <a:xfrm rot="16200000">
            <a:off x="16947038" y="12322165"/>
            <a:ext cx="781076"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Nve</a:t>
            </a:r>
          </a:p>
        </p:txBody>
      </p:sp>
      <p:sp>
        <p:nvSpPr>
          <p:cNvPr id="357" name="Lgi"/>
          <p:cNvSpPr txBox="1"/>
          <p:nvPr/>
        </p:nvSpPr>
        <p:spPr>
          <a:xfrm rot="16200000">
            <a:off x="17471156" y="12249800"/>
            <a:ext cx="636348"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Lgi</a:t>
            </a:r>
          </a:p>
        </p:txBody>
      </p:sp>
      <p:sp>
        <p:nvSpPr>
          <p:cNvPr id="358" name="Cte"/>
          <p:cNvSpPr txBox="1"/>
          <p:nvPr/>
        </p:nvSpPr>
        <p:spPr>
          <a:xfrm rot="16200000">
            <a:off x="17931462" y="12289272"/>
            <a:ext cx="715290"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Cte</a:t>
            </a:r>
          </a:p>
        </p:txBody>
      </p:sp>
      <p:sp>
        <p:nvSpPr>
          <p:cNvPr id="359" name="Hro"/>
          <p:cNvSpPr txBox="1"/>
          <p:nvPr/>
        </p:nvSpPr>
        <p:spPr>
          <a:xfrm rot="16200000">
            <a:off x="18441372" y="12295851"/>
            <a:ext cx="728448"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Hro</a:t>
            </a:r>
          </a:p>
        </p:txBody>
      </p:sp>
      <p:sp>
        <p:nvSpPr>
          <p:cNvPr id="360" name="Mle"/>
          <p:cNvSpPr txBox="1"/>
          <p:nvPr/>
        </p:nvSpPr>
        <p:spPr>
          <a:xfrm rot="16200000">
            <a:off x="15457493" y="12299229"/>
            <a:ext cx="73520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Mle</a:t>
            </a:r>
          </a:p>
        </p:txBody>
      </p:sp>
      <p:sp>
        <p:nvSpPr>
          <p:cNvPr id="361" name="Dre"/>
          <p:cNvSpPr txBox="1"/>
          <p:nvPr/>
        </p:nvSpPr>
        <p:spPr>
          <a:xfrm rot="16200000">
            <a:off x="19860934" y="12286072"/>
            <a:ext cx="7088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Dre</a:t>
            </a:r>
          </a:p>
        </p:txBody>
      </p:sp>
      <p:sp>
        <p:nvSpPr>
          <p:cNvPr id="362" name="Tgu"/>
          <p:cNvSpPr txBox="1"/>
          <p:nvPr/>
        </p:nvSpPr>
        <p:spPr>
          <a:xfrm rot="16200000">
            <a:off x="20389070" y="12312387"/>
            <a:ext cx="761518"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Tgu</a:t>
            </a:r>
          </a:p>
        </p:txBody>
      </p:sp>
      <p:sp>
        <p:nvSpPr>
          <p:cNvPr id="363" name="Hsa"/>
          <p:cNvSpPr txBox="1"/>
          <p:nvPr/>
        </p:nvSpPr>
        <p:spPr>
          <a:xfrm rot="16200000">
            <a:off x="20809510" y="12322165"/>
            <a:ext cx="781076"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Hsa</a:t>
            </a:r>
          </a:p>
        </p:txBody>
      </p:sp>
      <p:sp>
        <p:nvSpPr>
          <p:cNvPr id="364" name="Dme"/>
          <p:cNvSpPr txBox="1"/>
          <p:nvPr/>
        </p:nvSpPr>
        <p:spPr>
          <a:xfrm rot="16200000">
            <a:off x="18844111" y="12381728"/>
            <a:ext cx="900202"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Dme</a:t>
            </a:r>
          </a:p>
        </p:txBody>
      </p:sp>
      <p:sp>
        <p:nvSpPr>
          <p:cNvPr id="365" name="Spu"/>
          <p:cNvSpPr txBox="1"/>
          <p:nvPr/>
        </p:nvSpPr>
        <p:spPr>
          <a:xfrm rot="16200000">
            <a:off x="19424568" y="12328921"/>
            <a:ext cx="7945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Spu</a:t>
            </a:r>
          </a:p>
        </p:txBody>
      </p:sp>
      <p:sp>
        <p:nvSpPr>
          <p:cNvPr id="366" name="100"/>
          <p:cNvSpPr txBox="1"/>
          <p:nvPr/>
        </p:nvSpPr>
        <p:spPr>
          <a:xfrm>
            <a:off x="3097280" y="3340316"/>
            <a:ext cx="74871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100</a:t>
            </a:r>
          </a:p>
        </p:txBody>
      </p:sp>
      <p:sp>
        <p:nvSpPr>
          <p:cNvPr id="367" name="10"/>
          <p:cNvSpPr txBox="1"/>
          <p:nvPr/>
        </p:nvSpPr>
        <p:spPr>
          <a:xfrm>
            <a:off x="3294994" y="7635904"/>
            <a:ext cx="551003"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10</a:t>
            </a:r>
          </a:p>
        </p:txBody>
      </p:sp>
      <p:sp>
        <p:nvSpPr>
          <p:cNvPr id="368" name="1"/>
          <p:cNvSpPr txBox="1"/>
          <p:nvPr/>
        </p:nvSpPr>
        <p:spPr>
          <a:xfrm>
            <a:off x="3492707" y="11931492"/>
            <a:ext cx="3532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a:t>
            </a:r>
          </a:p>
        </p:txBody>
      </p:sp>
      <p:sp>
        <p:nvSpPr>
          <p:cNvPr id="369" name="Rectangle"/>
          <p:cNvSpPr/>
          <p:nvPr/>
        </p:nvSpPr>
        <p:spPr>
          <a:xfrm>
            <a:off x="14733822" y="4112957"/>
            <a:ext cx="564719" cy="9610264"/>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370" name="1000"/>
          <p:cNvSpPr txBox="1"/>
          <p:nvPr/>
        </p:nvSpPr>
        <p:spPr>
          <a:xfrm>
            <a:off x="14329797" y="4313140"/>
            <a:ext cx="94643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1000</a:t>
            </a:r>
          </a:p>
        </p:txBody>
      </p:sp>
      <p:sp>
        <p:nvSpPr>
          <p:cNvPr id="371" name="10"/>
          <p:cNvSpPr txBox="1"/>
          <p:nvPr/>
        </p:nvSpPr>
        <p:spPr>
          <a:xfrm>
            <a:off x="14725224" y="9558846"/>
            <a:ext cx="551003"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10</a:t>
            </a:r>
          </a:p>
        </p:txBody>
      </p:sp>
      <p:sp>
        <p:nvSpPr>
          <p:cNvPr id="372" name="1"/>
          <p:cNvSpPr txBox="1"/>
          <p:nvPr/>
        </p:nvSpPr>
        <p:spPr>
          <a:xfrm>
            <a:off x="14922937" y="11779359"/>
            <a:ext cx="3532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a:t>
            </a:r>
          </a:p>
        </p:txBody>
      </p:sp>
      <p:sp>
        <p:nvSpPr>
          <p:cNvPr id="373" name="100"/>
          <p:cNvSpPr txBox="1"/>
          <p:nvPr/>
        </p:nvSpPr>
        <p:spPr>
          <a:xfrm>
            <a:off x="14527510" y="6864623"/>
            <a:ext cx="74871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100</a:t>
            </a:r>
          </a:p>
        </p:txBody>
      </p:sp>
      <p:sp>
        <p:nvSpPr>
          <p:cNvPr id="374" name="20%"/>
          <p:cNvSpPr txBox="1"/>
          <p:nvPr/>
        </p:nvSpPr>
        <p:spPr>
          <a:xfrm rot="16200000">
            <a:off x="3854230" y="5801633"/>
            <a:ext cx="906603"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20%</a:t>
            </a:r>
          </a:p>
        </p:txBody>
      </p:sp>
      <p:sp>
        <p:nvSpPr>
          <p:cNvPr id="375" name="17%"/>
          <p:cNvSpPr txBox="1"/>
          <p:nvPr/>
        </p:nvSpPr>
        <p:spPr>
          <a:xfrm rot="16200000">
            <a:off x="4377081" y="6078262"/>
            <a:ext cx="90660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17%</a:t>
            </a:r>
          </a:p>
        </p:txBody>
      </p:sp>
      <p:sp>
        <p:nvSpPr>
          <p:cNvPr id="376" name="6%"/>
          <p:cNvSpPr txBox="1"/>
          <p:nvPr/>
        </p:nvSpPr>
        <p:spPr>
          <a:xfrm rot="16200000">
            <a:off x="4939155" y="8126838"/>
            <a:ext cx="708889"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6%</a:t>
            </a:r>
          </a:p>
        </p:txBody>
      </p:sp>
      <p:sp>
        <p:nvSpPr>
          <p:cNvPr id="377" name="8%"/>
          <p:cNvSpPr txBox="1"/>
          <p:nvPr/>
        </p:nvSpPr>
        <p:spPr>
          <a:xfrm rot="16200000">
            <a:off x="5465568" y="7635904"/>
            <a:ext cx="708889"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8%</a:t>
            </a:r>
          </a:p>
        </p:txBody>
      </p:sp>
      <p:sp>
        <p:nvSpPr>
          <p:cNvPr id="378" name="% Scaffolds with At Least 3 Genes"/>
          <p:cNvSpPr txBox="1"/>
          <p:nvPr/>
        </p:nvSpPr>
        <p:spPr>
          <a:xfrm rot="16200000">
            <a:off x="-1319204" y="7464471"/>
            <a:ext cx="806005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 Scaffolds with At Least 3 Genes</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82" name="Aqu_custom.pdf" descr="Aqu_custom.pdf"/>
          <p:cNvPicPr>
            <a:picLocks noChangeAspect="1"/>
          </p:cNvPicPr>
          <p:nvPr/>
        </p:nvPicPr>
        <p:blipFill>
          <a:blip r:embed="rId3">
            <a:extLst/>
          </a:blip>
          <a:stretch>
            <a:fillRect/>
          </a:stretch>
        </p:blipFill>
        <p:spPr>
          <a:xfrm>
            <a:off x="11827237" y="2112261"/>
            <a:ext cx="5625697" cy="5480205"/>
          </a:xfrm>
          <a:prstGeom prst="rect">
            <a:avLst/>
          </a:prstGeom>
          <a:ln w="12700">
            <a:miter lim="400000"/>
          </a:ln>
        </p:spPr>
      </p:pic>
      <p:pic>
        <p:nvPicPr>
          <p:cNvPr id="383" name="Mle_custom.pdf" descr="Mle_custom.pdf"/>
          <p:cNvPicPr>
            <a:picLocks noChangeAspect="1"/>
          </p:cNvPicPr>
          <p:nvPr/>
        </p:nvPicPr>
        <p:blipFill>
          <a:blip r:embed="rId4">
            <a:extLst/>
          </a:blip>
          <a:stretch>
            <a:fillRect/>
          </a:stretch>
        </p:blipFill>
        <p:spPr>
          <a:xfrm>
            <a:off x="5700091" y="2112261"/>
            <a:ext cx="5625697" cy="5480205"/>
          </a:xfrm>
          <a:prstGeom prst="rect">
            <a:avLst/>
          </a:prstGeom>
          <a:ln w="12700">
            <a:miter lim="400000"/>
          </a:ln>
        </p:spPr>
      </p:pic>
      <p:pic>
        <p:nvPicPr>
          <p:cNvPr id="384" name="Nve_custom.pdf" descr="Nve_custom.pdf"/>
          <p:cNvPicPr>
            <a:picLocks noChangeAspect="1"/>
          </p:cNvPicPr>
          <p:nvPr/>
        </p:nvPicPr>
        <p:blipFill>
          <a:blip r:embed="rId5">
            <a:extLst/>
          </a:blip>
          <a:stretch>
            <a:fillRect/>
          </a:stretch>
        </p:blipFill>
        <p:spPr>
          <a:xfrm>
            <a:off x="11827237" y="7361981"/>
            <a:ext cx="5625697" cy="5480205"/>
          </a:xfrm>
          <a:prstGeom prst="rect">
            <a:avLst/>
          </a:prstGeom>
          <a:ln w="12700">
            <a:miter lim="400000"/>
          </a:ln>
        </p:spPr>
      </p:pic>
      <p:pic>
        <p:nvPicPr>
          <p:cNvPr id="385" name="Tad_custom.pdf" descr="Tad_custom.pdf"/>
          <p:cNvPicPr>
            <a:picLocks noChangeAspect="1"/>
          </p:cNvPicPr>
          <p:nvPr/>
        </p:nvPicPr>
        <p:blipFill>
          <a:blip r:embed="rId6">
            <a:extLst/>
          </a:blip>
          <a:stretch>
            <a:fillRect/>
          </a:stretch>
        </p:blipFill>
        <p:spPr>
          <a:xfrm>
            <a:off x="5700091" y="7361981"/>
            <a:ext cx="5625696" cy="5480205"/>
          </a:xfrm>
          <a:prstGeom prst="rect">
            <a:avLst/>
          </a:prstGeom>
          <a:ln w="12700">
            <a:miter lim="400000"/>
          </a:ln>
        </p:spPr>
      </p:pic>
      <p:sp>
        <p:nvSpPr>
          <p:cNvPr id="386" name="Distribution of the Number of Genes per Scaffolds"/>
          <p:cNvSpPr txBox="1"/>
          <p:nvPr/>
        </p:nvSpPr>
        <p:spPr>
          <a:xfrm>
            <a:off x="2823539" y="821258"/>
            <a:ext cx="18276698"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Distribution of the Number of Genes per Scaffolds</a:t>
            </a:r>
          </a:p>
        </p:txBody>
      </p:sp>
      <p:sp>
        <p:nvSpPr>
          <p:cNvPr id="387" name="Number of Genes Per Scaffold"/>
          <p:cNvSpPr txBox="1"/>
          <p:nvPr/>
        </p:nvSpPr>
        <p:spPr>
          <a:xfrm>
            <a:off x="8947860" y="12919679"/>
            <a:ext cx="6028056"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Number of Genes Per Scaffold</a:t>
            </a:r>
          </a:p>
        </p:txBody>
      </p:sp>
      <p:sp>
        <p:nvSpPr>
          <p:cNvPr id="388" name="Frequency"/>
          <p:cNvSpPr txBox="1"/>
          <p:nvPr/>
        </p:nvSpPr>
        <p:spPr>
          <a:xfrm rot="16200000">
            <a:off x="3990373" y="6749788"/>
            <a:ext cx="218838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Frequency</a:t>
            </a:r>
          </a:p>
        </p:txBody>
      </p:sp>
      <p:sp>
        <p:nvSpPr>
          <p:cNvPr id="389" name="Mnemiopsis leidyi"/>
          <p:cNvSpPr txBox="1"/>
          <p:nvPr/>
        </p:nvSpPr>
        <p:spPr>
          <a:xfrm>
            <a:off x="8271090" y="2108989"/>
            <a:ext cx="2980106"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i="1" sz="2800"/>
            </a:lvl1pPr>
          </a:lstStyle>
          <a:p>
            <a:pPr/>
            <a:r>
              <a:t>Mnemiopsis leidyi</a:t>
            </a:r>
          </a:p>
        </p:txBody>
      </p:sp>
      <p:sp>
        <p:nvSpPr>
          <p:cNvPr id="390" name="Amphimedon queenslandica"/>
          <p:cNvSpPr txBox="1"/>
          <p:nvPr/>
        </p:nvSpPr>
        <p:spPr>
          <a:xfrm>
            <a:off x="12694450" y="2112261"/>
            <a:ext cx="4674540"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i="1" sz="2800"/>
            </a:lvl1pPr>
          </a:lstStyle>
          <a:p>
            <a:pPr/>
            <a:r>
              <a:t>Amphimedon queenslandica</a:t>
            </a:r>
          </a:p>
        </p:txBody>
      </p:sp>
      <p:sp>
        <p:nvSpPr>
          <p:cNvPr id="391" name="Trichoplax adhaerens"/>
          <p:cNvSpPr txBox="1"/>
          <p:nvPr/>
        </p:nvSpPr>
        <p:spPr>
          <a:xfrm>
            <a:off x="7671590" y="7365697"/>
            <a:ext cx="3501772"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i="1" sz="2800"/>
            </a:lvl1pPr>
          </a:lstStyle>
          <a:p>
            <a:pPr/>
            <a:r>
              <a:t>Trichoplax adhaerens</a:t>
            </a:r>
          </a:p>
        </p:txBody>
      </p:sp>
      <p:sp>
        <p:nvSpPr>
          <p:cNvPr id="392" name="Nematostella vectensis"/>
          <p:cNvSpPr txBox="1"/>
          <p:nvPr/>
        </p:nvSpPr>
        <p:spPr>
          <a:xfrm>
            <a:off x="13587484" y="7365697"/>
            <a:ext cx="379692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i="1" sz="2800"/>
            </a:lvl1pPr>
          </a:lstStyle>
          <a:p>
            <a:pPr/>
            <a:r>
              <a:t>Nematostella vectensis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 name="Synteny Analysis Overview"/>
          <p:cNvSpPr txBox="1"/>
          <p:nvPr/>
        </p:nvSpPr>
        <p:spPr>
          <a:xfrm>
            <a:off x="7259129" y="1022546"/>
            <a:ext cx="986574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Synteny Analysis Overview</a:t>
            </a:r>
          </a:p>
        </p:txBody>
      </p:sp>
      <p:sp>
        <p:nvSpPr>
          <p:cNvPr id="397" name="gff3 file"/>
          <p:cNvSpPr txBox="1"/>
          <p:nvPr/>
        </p:nvSpPr>
        <p:spPr>
          <a:xfrm>
            <a:off x="2220094" y="5041248"/>
            <a:ext cx="22269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gff3 file</a:t>
            </a:r>
          </a:p>
        </p:txBody>
      </p:sp>
      <p:sp>
        <p:nvSpPr>
          <p:cNvPr id="398" name="peptide fasta"/>
          <p:cNvSpPr txBox="1"/>
          <p:nvPr/>
        </p:nvSpPr>
        <p:spPr>
          <a:xfrm>
            <a:off x="398279" y="9742351"/>
            <a:ext cx="404876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peptide fasta </a:t>
            </a:r>
          </a:p>
        </p:txBody>
      </p:sp>
      <p:sp>
        <p:nvSpPr>
          <p:cNvPr id="399" name="aggregate"/>
          <p:cNvSpPr txBox="1"/>
          <p:nvPr/>
        </p:nvSpPr>
        <p:spPr>
          <a:xfrm>
            <a:off x="12871637" y="7550456"/>
            <a:ext cx="31896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aggregate </a:t>
            </a:r>
          </a:p>
        </p:txBody>
      </p:sp>
      <p:sp>
        <p:nvSpPr>
          <p:cNvPr id="400" name="cluster"/>
          <p:cNvSpPr txBox="1"/>
          <p:nvPr/>
        </p:nvSpPr>
        <p:spPr>
          <a:xfrm>
            <a:off x="17622597" y="7550456"/>
            <a:ext cx="206057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cluster</a:t>
            </a:r>
          </a:p>
        </p:txBody>
      </p:sp>
      <p:sp>
        <p:nvSpPr>
          <p:cNvPr id="401" name="longest…"/>
          <p:cNvSpPr txBox="1"/>
          <p:nvPr/>
        </p:nvSpPr>
        <p:spPr>
          <a:xfrm>
            <a:off x="4933164" y="9361351"/>
            <a:ext cx="323723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longest </a:t>
            </a:r>
          </a:p>
          <a:p>
            <a:pPr>
              <a:defRPr b="0" sz="5000"/>
            </a:pPr>
            <a:r>
              <a:t>sequences</a:t>
            </a:r>
          </a:p>
        </p:txBody>
      </p:sp>
      <p:sp>
        <p:nvSpPr>
          <p:cNvPr id="402" name="homologs (Agalma)"/>
          <p:cNvSpPr txBox="1"/>
          <p:nvPr/>
        </p:nvSpPr>
        <p:spPr>
          <a:xfrm>
            <a:off x="8858124" y="9335951"/>
            <a:ext cx="296672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homologs</a:t>
            </a:r>
            <a:br/>
            <a:r>
              <a:t>(Agalma)</a:t>
            </a:r>
          </a:p>
        </p:txBody>
      </p:sp>
      <p:sp>
        <p:nvSpPr>
          <p:cNvPr id="403" name="parse gene data"/>
          <p:cNvSpPr txBox="1"/>
          <p:nvPr/>
        </p:nvSpPr>
        <p:spPr>
          <a:xfrm>
            <a:off x="7108698" y="5041248"/>
            <a:ext cx="47542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parse gene data</a:t>
            </a:r>
          </a:p>
        </p:txBody>
      </p:sp>
      <p:sp>
        <p:nvSpPr>
          <p:cNvPr id="404" name="identify…"/>
          <p:cNvSpPr txBox="1"/>
          <p:nvPr/>
        </p:nvSpPr>
        <p:spPr>
          <a:xfrm>
            <a:off x="20045204" y="7169456"/>
            <a:ext cx="5450288" cy="164909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b="0" sz="5000"/>
            </a:pPr>
            <a:r>
              <a:t>identify</a:t>
            </a:r>
          </a:p>
          <a:p>
            <a:pPr>
              <a:defRPr b="0" sz="5000"/>
            </a:pPr>
            <a:r>
              <a:t>ghost loci</a:t>
            </a:r>
          </a:p>
        </p:txBody>
      </p:sp>
      <p:sp>
        <p:nvSpPr>
          <p:cNvPr id="405" name="Line"/>
          <p:cNvSpPr/>
          <p:nvPr/>
        </p:nvSpPr>
        <p:spPr>
          <a:xfrm>
            <a:off x="12050030" y="5950086"/>
            <a:ext cx="1239729" cy="1239730"/>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06" name="Line"/>
          <p:cNvSpPr/>
          <p:nvPr/>
        </p:nvSpPr>
        <p:spPr>
          <a:xfrm flipV="1">
            <a:off x="12017673" y="8914391"/>
            <a:ext cx="1299424" cy="117314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07" name="Line"/>
          <p:cNvSpPr/>
          <p:nvPr/>
        </p:nvSpPr>
        <p:spPr>
          <a:xfrm>
            <a:off x="4857941" y="5484796"/>
            <a:ext cx="1839856"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08" name="Line"/>
          <p:cNvSpPr/>
          <p:nvPr/>
        </p:nvSpPr>
        <p:spPr>
          <a:xfrm>
            <a:off x="16196257" y="8025848"/>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09" name="Line"/>
          <p:cNvSpPr/>
          <p:nvPr/>
        </p:nvSpPr>
        <p:spPr>
          <a:xfrm>
            <a:off x="20061820" y="7994004"/>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10" name="Line"/>
          <p:cNvSpPr/>
          <p:nvPr/>
        </p:nvSpPr>
        <p:spPr>
          <a:xfrm>
            <a:off x="4453520"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11" name="Line"/>
          <p:cNvSpPr/>
          <p:nvPr/>
        </p:nvSpPr>
        <p:spPr>
          <a:xfrm>
            <a:off x="8106751"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3" name="Rectangle"/>
          <p:cNvSpPr/>
          <p:nvPr/>
        </p:nvSpPr>
        <p:spPr>
          <a:xfrm>
            <a:off x="430515" y="3841386"/>
            <a:ext cx="15630728" cy="8305236"/>
          </a:xfrm>
          <a:prstGeom prst="rect">
            <a:avLst/>
          </a:prstGeom>
          <a:solidFill>
            <a:schemeClr val="accent3">
              <a:alpha val="29191"/>
            </a:schemeClr>
          </a:solidFill>
          <a:ln w="12700">
            <a:solidFill>
              <a:schemeClr val="accent1">
                <a:lumOff val="-13575"/>
                <a:alpha val="29191"/>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14" name="gff3 file"/>
          <p:cNvSpPr txBox="1"/>
          <p:nvPr/>
        </p:nvSpPr>
        <p:spPr>
          <a:xfrm>
            <a:off x="2220094" y="5041248"/>
            <a:ext cx="22269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gff3 file</a:t>
            </a:r>
          </a:p>
        </p:txBody>
      </p:sp>
      <p:sp>
        <p:nvSpPr>
          <p:cNvPr id="415" name="peptide fasta"/>
          <p:cNvSpPr txBox="1"/>
          <p:nvPr/>
        </p:nvSpPr>
        <p:spPr>
          <a:xfrm>
            <a:off x="398279" y="9742351"/>
            <a:ext cx="404876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peptide fasta </a:t>
            </a:r>
          </a:p>
        </p:txBody>
      </p:sp>
      <p:sp>
        <p:nvSpPr>
          <p:cNvPr id="416" name="aggregate"/>
          <p:cNvSpPr txBox="1"/>
          <p:nvPr/>
        </p:nvSpPr>
        <p:spPr>
          <a:xfrm>
            <a:off x="12871637" y="7550456"/>
            <a:ext cx="31896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aggregate </a:t>
            </a:r>
          </a:p>
        </p:txBody>
      </p:sp>
      <p:sp>
        <p:nvSpPr>
          <p:cNvPr id="417" name="cluster"/>
          <p:cNvSpPr txBox="1"/>
          <p:nvPr/>
        </p:nvSpPr>
        <p:spPr>
          <a:xfrm>
            <a:off x="17622597" y="7550456"/>
            <a:ext cx="206057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cluster</a:t>
            </a:r>
          </a:p>
        </p:txBody>
      </p:sp>
      <p:sp>
        <p:nvSpPr>
          <p:cNvPr id="418" name="longest…"/>
          <p:cNvSpPr txBox="1"/>
          <p:nvPr/>
        </p:nvSpPr>
        <p:spPr>
          <a:xfrm>
            <a:off x="4933164" y="9361351"/>
            <a:ext cx="323723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longest </a:t>
            </a:r>
          </a:p>
          <a:p>
            <a:pPr>
              <a:defRPr b="0" sz="5000"/>
            </a:pPr>
            <a:r>
              <a:t>sequences</a:t>
            </a:r>
          </a:p>
        </p:txBody>
      </p:sp>
      <p:sp>
        <p:nvSpPr>
          <p:cNvPr id="419" name="homologs (Agalma)"/>
          <p:cNvSpPr txBox="1"/>
          <p:nvPr/>
        </p:nvSpPr>
        <p:spPr>
          <a:xfrm>
            <a:off x="8858124" y="9335951"/>
            <a:ext cx="296672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homologs</a:t>
            </a:r>
            <a:br/>
            <a:r>
              <a:t>(Agalma)</a:t>
            </a:r>
          </a:p>
        </p:txBody>
      </p:sp>
      <p:sp>
        <p:nvSpPr>
          <p:cNvPr id="420" name="parse gene data"/>
          <p:cNvSpPr txBox="1"/>
          <p:nvPr/>
        </p:nvSpPr>
        <p:spPr>
          <a:xfrm>
            <a:off x="7108698" y="5041248"/>
            <a:ext cx="47542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parse gene data</a:t>
            </a:r>
          </a:p>
        </p:txBody>
      </p:sp>
      <p:sp>
        <p:nvSpPr>
          <p:cNvPr id="421" name="identify…"/>
          <p:cNvSpPr txBox="1"/>
          <p:nvPr/>
        </p:nvSpPr>
        <p:spPr>
          <a:xfrm>
            <a:off x="20045204" y="7169456"/>
            <a:ext cx="5450288" cy="164909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b="0" sz="5000"/>
            </a:pPr>
            <a:r>
              <a:t>identify</a:t>
            </a:r>
          </a:p>
          <a:p>
            <a:pPr>
              <a:defRPr b="0" sz="5000"/>
            </a:pPr>
            <a:r>
              <a:t>ghost loci</a:t>
            </a:r>
          </a:p>
        </p:txBody>
      </p:sp>
      <p:sp>
        <p:nvSpPr>
          <p:cNvPr id="422" name="Line"/>
          <p:cNvSpPr/>
          <p:nvPr/>
        </p:nvSpPr>
        <p:spPr>
          <a:xfrm>
            <a:off x="12050030" y="5950086"/>
            <a:ext cx="1239729" cy="1239730"/>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23" name="Line"/>
          <p:cNvSpPr/>
          <p:nvPr/>
        </p:nvSpPr>
        <p:spPr>
          <a:xfrm flipV="1">
            <a:off x="12017673" y="8914391"/>
            <a:ext cx="1299424" cy="117314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24" name="Line"/>
          <p:cNvSpPr/>
          <p:nvPr/>
        </p:nvSpPr>
        <p:spPr>
          <a:xfrm>
            <a:off x="4857941" y="5484796"/>
            <a:ext cx="1839856"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25" name="Line"/>
          <p:cNvSpPr/>
          <p:nvPr/>
        </p:nvSpPr>
        <p:spPr>
          <a:xfrm>
            <a:off x="16196257" y="8025848"/>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26" name="Line"/>
          <p:cNvSpPr/>
          <p:nvPr/>
        </p:nvSpPr>
        <p:spPr>
          <a:xfrm>
            <a:off x="20061820" y="7994004"/>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27" name="Line"/>
          <p:cNvSpPr/>
          <p:nvPr/>
        </p:nvSpPr>
        <p:spPr>
          <a:xfrm>
            <a:off x="4453520"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28" name="Line"/>
          <p:cNvSpPr/>
          <p:nvPr/>
        </p:nvSpPr>
        <p:spPr>
          <a:xfrm>
            <a:off x="8106751"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29" name="Part 1: Identify Homologous Genes on Scaffolds"/>
          <p:cNvSpPr txBox="1"/>
          <p:nvPr/>
        </p:nvSpPr>
        <p:spPr>
          <a:xfrm>
            <a:off x="1751012" y="3075148"/>
            <a:ext cx="11737976"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Part 1: Identify Homologous Genes on Scaffolds</a:t>
            </a:r>
          </a:p>
        </p:txBody>
      </p:sp>
      <p:sp>
        <p:nvSpPr>
          <p:cNvPr id="430" name="Synteny Analysis Overview"/>
          <p:cNvSpPr txBox="1"/>
          <p:nvPr/>
        </p:nvSpPr>
        <p:spPr>
          <a:xfrm>
            <a:off x="7259129" y="1022546"/>
            <a:ext cx="986574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Synteny Analysis Overview</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4" name="Rectangle"/>
          <p:cNvSpPr/>
          <p:nvPr/>
        </p:nvSpPr>
        <p:spPr>
          <a:xfrm>
            <a:off x="16235928" y="3841386"/>
            <a:ext cx="4498865" cy="8305236"/>
          </a:xfrm>
          <a:prstGeom prst="rect">
            <a:avLst/>
          </a:prstGeom>
          <a:solidFill>
            <a:schemeClr val="accent4">
              <a:hueOff val="-461056"/>
              <a:satOff val="4338"/>
              <a:lumOff val="-10225"/>
              <a:alpha val="49533"/>
            </a:schemeClr>
          </a:solidFill>
          <a:ln w="12700">
            <a:solidFill>
              <a:schemeClr val="accent1">
                <a:lumOff val="-13575"/>
                <a:alpha val="4953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35" name="z"/>
          <p:cNvSpPr/>
          <p:nvPr/>
        </p:nvSpPr>
        <p:spPr>
          <a:xfrm>
            <a:off x="430515" y="3841386"/>
            <a:ext cx="15630728" cy="8305236"/>
          </a:xfrm>
          <a:prstGeom prst="rect">
            <a:avLst/>
          </a:prstGeom>
          <a:solidFill>
            <a:schemeClr val="accent3">
              <a:alpha val="29191"/>
            </a:schemeClr>
          </a:solidFill>
          <a:ln w="12700">
            <a:solidFill>
              <a:schemeClr val="accent1">
                <a:lumOff val="-13575"/>
                <a:alpha val="29191"/>
              </a:schemeClr>
            </a:solidFill>
            <a:miter lim="400000"/>
          </a:ln>
          <a:extLst>
            <a:ext uri="{C572A759-6A51-4108-AA02-DFA0A04FC94B}">
              <ma14:wrappingTextBoxFlag xmlns:ma14="http://schemas.microsoft.com/office/mac/drawingml/2011/main" val="1"/>
            </a:ext>
          </a:extLst>
        </p:spPr>
        <p:txBody>
          <a:bodyPr lIns="71437" tIns="71437" rIns="71437" bIns="71437" anchor="ctr"/>
          <a:lstStyle>
            <a:lvl1pPr>
              <a:defRPr b="0" sz="3000">
                <a:solidFill>
                  <a:srgbClr val="FFFFFF"/>
                </a:solidFill>
                <a:latin typeface="+mn-lt"/>
                <a:ea typeface="+mn-ea"/>
                <a:cs typeface="+mn-cs"/>
                <a:sym typeface="Helvetica Neue Medium"/>
              </a:defRPr>
            </a:lvl1pPr>
          </a:lstStyle>
          <a:p>
            <a:pPr/>
            <a:r>
              <a:t>z</a:t>
            </a:r>
          </a:p>
        </p:txBody>
      </p:sp>
      <p:sp>
        <p:nvSpPr>
          <p:cNvPr id="436" name="Synteny Analysis Overview"/>
          <p:cNvSpPr txBox="1"/>
          <p:nvPr/>
        </p:nvSpPr>
        <p:spPr>
          <a:xfrm>
            <a:off x="7259129" y="1022546"/>
            <a:ext cx="986574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Synteny Analysis Overview</a:t>
            </a:r>
          </a:p>
        </p:txBody>
      </p:sp>
      <p:sp>
        <p:nvSpPr>
          <p:cNvPr id="437" name="gff3 file"/>
          <p:cNvSpPr txBox="1"/>
          <p:nvPr/>
        </p:nvSpPr>
        <p:spPr>
          <a:xfrm>
            <a:off x="2220094" y="5041248"/>
            <a:ext cx="22269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gff3 file</a:t>
            </a:r>
          </a:p>
        </p:txBody>
      </p:sp>
      <p:sp>
        <p:nvSpPr>
          <p:cNvPr id="438" name="peptide fasta"/>
          <p:cNvSpPr txBox="1"/>
          <p:nvPr/>
        </p:nvSpPr>
        <p:spPr>
          <a:xfrm>
            <a:off x="398279" y="9742351"/>
            <a:ext cx="404876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peptide fasta </a:t>
            </a:r>
          </a:p>
        </p:txBody>
      </p:sp>
      <p:sp>
        <p:nvSpPr>
          <p:cNvPr id="439" name="aggregate"/>
          <p:cNvSpPr txBox="1"/>
          <p:nvPr/>
        </p:nvSpPr>
        <p:spPr>
          <a:xfrm>
            <a:off x="12871637" y="7550456"/>
            <a:ext cx="31896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aggregate </a:t>
            </a:r>
          </a:p>
        </p:txBody>
      </p:sp>
      <p:sp>
        <p:nvSpPr>
          <p:cNvPr id="440" name="cluster"/>
          <p:cNvSpPr txBox="1"/>
          <p:nvPr/>
        </p:nvSpPr>
        <p:spPr>
          <a:xfrm>
            <a:off x="17622597" y="7550456"/>
            <a:ext cx="206057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cluster</a:t>
            </a:r>
          </a:p>
        </p:txBody>
      </p:sp>
      <p:sp>
        <p:nvSpPr>
          <p:cNvPr id="441" name="longest…"/>
          <p:cNvSpPr txBox="1"/>
          <p:nvPr/>
        </p:nvSpPr>
        <p:spPr>
          <a:xfrm>
            <a:off x="4933164" y="9361351"/>
            <a:ext cx="323723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longest </a:t>
            </a:r>
          </a:p>
          <a:p>
            <a:pPr>
              <a:defRPr b="0" sz="5000"/>
            </a:pPr>
            <a:r>
              <a:t>sequences</a:t>
            </a:r>
          </a:p>
        </p:txBody>
      </p:sp>
      <p:sp>
        <p:nvSpPr>
          <p:cNvPr id="442" name="homologs (Agalma)"/>
          <p:cNvSpPr txBox="1"/>
          <p:nvPr/>
        </p:nvSpPr>
        <p:spPr>
          <a:xfrm>
            <a:off x="8858124" y="9335951"/>
            <a:ext cx="296672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homologs</a:t>
            </a:r>
            <a:br/>
            <a:r>
              <a:t>(Agalma)</a:t>
            </a:r>
          </a:p>
        </p:txBody>
      </p:sp>
      <p:sp>
        <p:nvSpPr>
          <p:cNvPr id="443" name="parse gene data"/>
          <p:cNvSpPr txBox="1"/>
          <p:nvPr/>
        </p:nvSpPr>
        <p:spPr>
          <a:xfrm>
            <a:off x="7108698" y="5041248"/>
            <a:ext cx="47542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parse gene data</a:t>
            </a:r>
          </a:p>
        </p:txBody>
      </p:sp>
      <p:sp>
        <p:nvSpPr>
          <p:cNvPr id="444" name="identify…"/>
          <p:cNvSpPr txBox="1"/>
          <p:nvPr/>
        </p:nvSpPr>
        <p:spPr>
          <a:xfrm>
            <a:off x="20045204" y="7169456"/>
            <a:ext cx="5450288" cy="164909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b="0" sz="5000"/>
            </a:pPr>
            <a:r>
              <a:t>identify</a:t>
            </a:r>
          </a:p>
          <a:p>
            <a:pPr>
              <a:defRPr b="0" sz="5000"/>
            </a:pPr>
            <a:r>
              <a:t>ghost loci</a:t>
            </a:r>
          </a:p>
        </p:txBody>
      </p:sp>
      <p:sp>
        <p:nvSpPr>
          <p:cNvPr id="445" name="Line"/>
          <p:cNvSpPr/>
          <p:nvPr/>
        </p:nvSpPr>
        <p:spPr>
          <a:xfrm>
            <a:off x="12050030" y="5950086"/>
            <a:ext cx="1239729" cy="1239730"/>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46" name="Line"/>
          <p:cNvSpPr/>
          <p:nvPr/>
        </p:nvSpPr>
        <p:spPr>
          <a:xfrm flipV="1">
            <a:off x="12017673" y="8914391"/>
            <a:ext cx="1299424" cy="117314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47" name="Line"/>
          <p:cNvSpPr/>
          <p:nvPr/>
        </p:nvSpPr>
        <p:spPr>
          <a:xfrm>
            <a:off x="4857941" y="5484796"/>
            <a:ext cx="1839856"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48" name="Line"/>
          <p:cNvSpPr/>
          <p:nvPr/>
        </p:nvSpPr>
        <p:spPr>
          <a:xfrm>
            <a:off x="16196257" y="8025848"/>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49" name="Line"/>
          <p:cNvSpPr/>
          <p:nvPr/>
        </p:nvSpPr>
        <p:spPr>
          <a:xfrm>
            <a:off x="20061820" y="7994004"/>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50" name="Line"/>
          <p:cNvSpPr/>
          <p:nvPr/>
        </p:nvSpPr>
        <p:spPr>
          <a:xfrm>
            <a:off x="4453520"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51" name="Line"/>
          <p:cNvSpPr/>
          <p:nvPr/>
        </p:nvSpPr>
        <p:spPr>
          <a:xfrm>
            <a:off x="8106751"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52" name="Part 2: Identify Syntenic Scaffolds"/>
          <p:cNvSpPr txBox="1"/>
          <p:nvPr/>
        </p:nvSpPr>
        <p:spPr>
          <a:xfrm>
            <a:off x="14337224" y="3075148"/>
            <a:ext cx="8296276"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Part 2: Identify Syntenic Scaffolds</a:t>
            </a:r>
          </a:p>
        </p:txBody>
      </p:sp>
      <p:sp>
        <p:nvSpPr>
          <p:cNvPr id="453" name="Part 1: Identify Homologous Genes on Scaffolds"/>
          <p:cNvSpPr txBox="1"/>
          <p:nvPr/>
        </p:nvSpPr>
        <p:spPr>
          <a:xfrm>
            <a:off x="1751012" y="3062448"/>
            <a:ext cx="11737976"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Part 1: Identify Homologous Genes on Scaffolds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7" name="Rectangle"/>
          <p:cNvSpPr/>
          <p:nvPr/>
        </p:nvSpPr>
        <p:spPr>
          <a:xfrm>
            <a:off x="430515" y="3841386"/>
            <a:ext cx="15630728" cy="8305236"/>
          </a:xfrm>
          <a:prstGeom prst="rect">
            <a:avLst/>
          </a:prstGeom>
          <a:solidFill>
            <a:schemeClr val="accent3">
              <a:alpha val="29191"/>
            </a:schemeClr>
          </a:solidFill>
          <a:ln w="12700">
            <a:solidFill>
              <a:schemeClr val="accent1">
                <a:lumOff val="-13575"/>
                <a:alpha val="29191"/>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58" name="gff3 file"/>
          <p:cNvSpPr txBox="1"/>
          <p:nvPr/>
        </p:nvSpPr>
        <p:spPr>
          <a:xfrm>
            <a:off x="2136909" y="5035218"/>
            <a:ext cx="239331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gff3 file</a:t>
            </a:r>
          </a:p>
        </p:txBody>
      </p:sp>
      <p:sp>
        <p:nvSpPr>
          <p:cNvPr id="459" name="peptide fasta"/>
          <p:cNvSpPr txBox="1"/>
          <p:nvPr/>
        </p:nvSpPr>
        <p:spPr>
          <a:xfrm>
            <a:off x="398279" y="9742351"/>
            <a:ext cx="404876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peptide fasta </a:t>
            </a:r>
          </a:p>
        </p:txBody>
      </p:sp>
      <p:sp>
        <p:nvSpPr>
          <p:cNvPr id="460" name="aggregate"/>
          <p:cNvSpPr txBox="1"/>
          <p:nvPr/>
        </p:nvSpPr>
        <p:spPr>
          <a:xfrm>
            <a:off x="12871637" y="7550456"/>
            <a:ext cx="31896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aggregate </a:t>
            </a:r>
          </a:p>
        </p:txBody>
      </p:sp>
      <p:sp>
        <p:nvSpPr>
          <p:cNvPr id="461" name="cluster"/>
          <p:cNvSpPr txBox="1"/>
          <p:nvPr/>
        </p:nvSpPr>
        <p:spPr>
          <a:xfrm>
            <a:off x="17622597" y="7550456"/>
            <a:ext cx="206057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cluster</a:t>
            </a:r>
          </a:p>
        </p:txBody>
      </p:sp>
      <p:sp>
        <p:nvSpPr>
          <p:cNvPr id="462" name="longest…"/>
          <p:cNvSpPr txBox="1"/>
          <p:nvPr/>
        </p:nvSpPr>
        <p:spPr>
          <a:xfrm>
            <a:off x="4933164" y="9361351"/>
            <a:ext cx="323723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longest </a:t>
            </a:r>
          </a:p>
          <a:p>
            <a:pPr>
              <a:defRPr b="0" sz="5000"/>
            </a:pPr>
            <a:r>
              <a:t>sequences</a:t>
            </a:r>
          </a:p>
        </p:txBody>
      </p:sp>
      <p:sp>
        <p:nvSpPr>
          <p:cNvPr id="463" name="homologs (Agalma)"/>
          <p:cNvSpPr txBox="1"/>
          <p:nvPr/>
        </p:nvSpPr>
        <p:spPr>
          <a:xfrm>
            <a:off x="8858124" y="9335951"/>
            <a:ext cx="296672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homologs</a:t>
            </a:r>
            <a:br/>
            <a:r>
              <a:t>(Agalma)</a:t>
            </a:r>
          </a:p>
        </p:txBody>
      </p:sp>
      <p:sp>
        <p:nvSpPr>
          <p:cNvPr id="464" name="parse gene data"/>
          <p:cNvSpPr txBox="1"/>
          <p:nvPr/>
        </p:nvSpPr>
        <p:spPr>
          <a:xfrm>
            <a:off x="7108698" y="5041248"/>
            <a:ext cx="47542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parse gene data</a:t>
            </a:r>
          </a:p>
        </p:txBody>
      </p:sp>
      <p:sp>
        <p:nvSpPr>
          <p:cNvPr id="465" name="identify…"/>
          <p:cNvSpPr txBox="1"/>
          <p:nvPr/>
        </p:nvSpPr>
        <p:spPr>
          <a:xfrm>
            <a:off x="20045204" y="7169456"/>
            <a:ext cx="5450288" cy="164909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b="0" sz="5000"/>
            </a:pPr>
            <a:r>
              <a:t>identify</a:t>
            </a:r>
          </a:p>
          <a:p>
            <a:pPr>
              <a:defRPr b="0" sz="5000"/>
            </a:pPr>
            <a:r>
              <a:t>ghost loci</a:t>
            </a:r>
          </a:p>
        </p:txBody>
      </p:sp>
      <p:sp>
        <p:nvSpPr>
          <p:cNvPr id="466" name="Line"/>
          <p:cNvSpPr/>
          <p:nvPr/>
        </p:nvSpPr>
        <p:spPr>
          <a:xfrm>
            <a:off x="12050030" y="5950086"/>
            <a:ext cx="1239729" cy="1239730"/>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67" name="Line"/>
          <p:cNvSpPr/>
          <p:nvPr/>
        </p:nvSpPr>
        <p:spPr>
          <a:xfrm flipV="1">
            <a:off x="12017673" y="8914391"/>
            <a:ext cx="1299424" cy="117314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68" name="Line"/>
          <p:cNvSpPr/>
          <p:nvPr/>
        </p:nvSpPr>
        <p:spPr>
          <a:xfrm>
            <a:off x="4857941" y="5484796"/>
            <a:ext cx="1839856"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69" name="Line"/>
          <p:cNvSpPr/>
          <p:nvPr/>
        </p:nvSpPr>
        <p:spPr>
          <a:xfrm>
            <a:off x="16196257" y="8025848"/>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70" name="Line"/>
          <p:cNvSpPr/>
          <p:nvPr/>
        </p:nvSpPr>
        <p:spPr>
          <a:xfrm>
            <a:off x="20061820" y="7994004"/>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71" name="Line"/>
          <p:cNvSpPr/>
          <p:nvPr/>
        </p:nvSpPr>
        <p:spPr>
          <a:xfrm>
            <a:off x="4453520"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72" name="Line"/>
          <p:cNvSpPr/>
          <p:nvPr/>
        </p:nvSpPr>
        <p:spPr>
          <a:xfrm>
            <a:off x="8106751"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73" name="Identify Each Gene On Scaffold"/>
          <p:cNvSpPr txBox="1"/>
          <p:nvPr/>
        </p:nvSpPr>
        <p:spPr>
          <a:xfrm>
            <a:off x="3581342" y="3726269"/>
            <a:ext cx="7684136" cy="75044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Identify Each Gene On Scaffold</a:t>
            </a:r>
          </a:p>
        </p:txBody>
      </p:sp>
      <p:sp>
        <p:nvSpPr>
          <p:cNvPr id="474" name="Rectangle"/>
          <p:cNvSpPr/>
          <p:nvPr/>
        </p:nvSpPr>
        <p:spPr>
          <a:xfrm>
            <a:off x="1787659" y="4849796"/>
            <a:ext cx="10106686" cy="1270001"/>
          </a:xfrm>
          <a:prstGeom prst="rect">
            <a:avLst/>
          </a:prstGeom>
          <a:ln w="635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75" name="Synteny Analysis Overview"/>
          <p:cNvSpPr txBox="1"/>
          <p:nvPr/>
        </p:nvSpPr>
        <p:spPr>
          <a:xfrm>
            <a:off x="7259129" y="1022546"/>
            <a:ext cx="986574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Synteny Analysis Overview</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9" name="seqid"/>
          <p:cNvSpPr txBox="1"/>
          <p:nvPr/>
        </p:nvSpPr>
        <p:spPr>
          <a:xfrm>
            <a:off x="1103219" y="3119455"/>
            <a:ext cx="180086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seqid</a:t>
            </a:r>
          </a:p>
        </p:txBody>
      </p:sp>
      <p:sp>
        <p:nvSpPr>
          <p:cNvPr id="480" name="source"/>
          <p:cNvSpPr txBox="1"/>
          <p:nvPr/>
        </p:nvSpPr>
        <p:spPr>
          <a:xfrm>
            <a:off x="3427580" y="3045098"/>
            <a:ext cx="222567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source</a:t>
            </a:r>
          </a:p>
        </p:txBody>
      </p:sp>
      <p:sp>
        <p:nvSpPr>
          <p:cNvPr id="481" name="type"/>
          <p:cNvSpPr txBox="1"/>
          <p:nvPr/>
        </p:nvSpPr>
        <p:spPr>
          <a:xfrm>
            <a:off x="6392393" y="3045098"/>
            <a:ext cx="146113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type</a:t>
            </a:r>
          </a:p>
        </p:txBody>
      </p:sp>
      <p:sp>
        <p:nvSpPr>
          <p:cNvPr id="482" name="start"/>
          <p:cNvSpPr txBox="1"/>
          <p:nvPr/>
        </p:nvSpPr>
        <p:spPr>
          <a:xfrm>
            <a:off x="8891909" y="3045098"/>
            <a:ext cx="155511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start</a:t>
            </a:r>
          </a:p>
        </p:txBody>
      </p:sp>
      <p:sp>
        <p:nvSpPr>
          <p:cNvPr id="483" name="end"/>
          <p:cNvSpPr txBox="1"/>
          <p:nvPr/>
        </p:nvSpPr>
        <p:spPr>
          <a:xfrm>
            <a:off x="11447305" y="3045098"/>
            <a:ext cx="128460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end</a:t>
            </a:r>
          </a:p>
        </p:txBody>
      </p:sp>
      <p:sp>
        <p:nvSpPr>
          <p:cNvPr id="484" name="score"/>
          <p:cNvSpPr txBox="1"/>
          <p:nvPr/>
        </p:nvSpPr>
        <p:spPr>
          <a:xfrm>
            <a:off x="13680122" y="3045098"/>
            <a:ext cx="1849121"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score</a:t>
            </a:r>
          </a:p>
        </p:txBody>
      </p:sp>
      <p:sp>
        <p:nvSpPr>
          <p:cNvPr id="485" name="strand"/>
          <p:cNvSpPr txBox="1"/>
          <p:nvPr/>
        </p:nvSpPr>
        <p:spPr>
          <a:xfrm>
            <a:off x="16160587" y="3045098"/>
            <a:ext cx="209613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strand</a:t>
            </a:r>
          </a:p>
        </p:txBody>
      </p:sp>
      <p:sp>
        <p:nvSpPr>
          <p:cNvPr id="486" name="attributes"/>
          <p:cNvSpPr txBox="1"/>
          <p:nvPr/>
        </p:nvSpPr>
        <p:spPr>
          <a:xfrm>
            <a:off x="19615290" y="3045098"/>
            <a:ext cx="307149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attributes</a:t>
            </a:r>
          </a:p>
        </p:txBody>
      </p:sp>
      <p:sp>
        <p:nvSpPr>
          <p:cNvPr id="487" name="scaffold_1"/>
          <p:cNvSpPr txBox="1"/>
          <p:nvPr/>
        </p:nvSpPr>
        <p:spPr>
          <a:xfrm>
            <a:off x="758477" y="4407150"/>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scaffold_1</a:t>
            </a:r>
          </a:p>
        </p:txBody>
      </p:sp>
      <p:sp>
        <p:nvSpPr>
          <p:cNvPr id="488" name="gene"/>
          <p:cNvSpPr txBox="1"/>
          <p:nvPr/>
        </p:nvSpPr>
        <p:spPr>
          <a:xfrm>
            <a:off x="6318642" y="4407150"/>
            <a:ext cx="127520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a:t>
            </a:r>
          </a:p>
        </p:txBody>
      </p:sp>
      <p:sp>
        <p:nvSpPr>
          <p:cNvPr id="489" name="1"/>
          <p:cNvSpPr txBox="1"/>
          <p:nvPr/>
        </p:nvSpPr>
        <p:spPr>
          <a:xfrm>
            <a:off x="9450455" y="4407150"/>
            <a:ext cx="43802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1</a:t>
            </a:r>
          </a:p>
        </p:txBody>
      </p:sp>
      <p:sp>
        <p:nvSpPr>
          <p:cNvPr id="490" name="300"/>
          <p:cNvSpPr txBox="1"/>
          <p:nvPr/>
        </p:nvSpPr>
        <p:spPr>
          <a:xfrm>
            <a:off x="11588148" y="4407150"/>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300</a:t>
            </a:r>
          </a:p>
        </p:txBody>
      </p:sp>
      <p:sp>
        <p:nvSpPr>
          <p:cNvPr id="491" name="pseudogene"/>
          <p:cNvSpPr txBox="1"/>
          <p:nvPr/>
        </p:nvSpPr>
        <p:spPr>
          <a:xfrm>
            <a:off x="5633695" y="10489695"/>
            <a:ext cx="297853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pseudogene</a:t>
            </a:r>
          </a:p>
        </p:txBody>
      </p:sp>
      <p:sp>
        <p:nvSpPr>
          <p:cNvPr id="492" name="exon"/>
          <p:cNvSpPr txBox="1"/>
          <p:nvPr/>
        </p:nvSpPr>
        <p:spPr>
          <a:xfrm>
            <a:off x="6464255" y="7400925"/>
            <a:ext cx="126555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exon</a:t>
            </a:r>
          </a:p>
        </p:txBody>
      </p:sp>
      <p:sp>
        <p:nvSpPr>
          <p:cNvPr id="493" name="mRNA"/>
          <p:cNvSpPr txBox="1"/>
          <p:nvPr/>
        </p:nvSpPr>
        <p:spPr>
          <a:xfrm>
            <a:off x="6280613" y="5770191"/>
            <a:ext cx="163284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mRNA</a:t>
            </a:r>
          </a:p>
        </p:txBody>
      </p:sp>
      <p:sp>
        <p:nvSpPr>
          <p:cNvPr id="494" name="CDS"/>
          <p:cNvSpPr txBox="1"/>
          <p:nvPr/>
        </p:nvSpPr>
        <p:spPr>
          <a:xfrm>
            <a:off x="6481074" y="9026594"/>
            <a:ext cx="120916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CDS</a:t>
            </a:r>
          </a:p>
        </p:txBody>
      </p:sp>
      <p:sp>
        <p:nvSpPr>
          <p:cNvPr id="495" name="scaffold_1"/>
          <p:cNvSpPr txBox="1"/>
          <p:nvPr/>
        </p:nvSpPr>
        <p:spPr>
          <a:xfrm>
            <a:off x="758477" y="5770191"/>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scaffold_1</a:t>
            </a:r>
          </a:p>
        </p:txBody>
      </p:sp>
      <p:sp>
        <p:nvSpPr>
          <p:cNvPr id="496" name="scaffold_1"/>
          <p:cNvSpPr txBox="1"/>
          <p:nvPr/>
        </p:nvSpPr>
        <p:spPr>
          <a:xfrm>
            <a:off x="758477" y="7400925"/>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scaffold_1</a:t>
            </a:r>
          </a:p>
        </p:txBody>
      </p:sp>
      <p:sp>
        <p:nvSpPr>
          <p:cNvPr id="497" name="scaffold_1"/>
          <p:cNvSpPr txBox="1"/>
          <p:nvPr/>
        </p:nvSpPr>
        <p:spPr>
          <a:xfrm>
            <a:off x="758477" y="9026594"/>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scaffold_1</a:t>
            </a:r>
          </a:p>
        </p:txBody>
      </p:sp>
      <p:sp>
        <p:nvSpPr>
          <p:cNvPr id="498" name="scaffold_1"/>
          <p:cNvSpPr txBox="1"/>
          <p:nvPr/>
        </p:nvSpPr>
        <p:spPr>
          <a:xfrm>
            <a:off x="758477" y="10489695"/>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scaffold_1</a:t>
            </a:r>
          </a:p>
        </p:txBody>
      </p:sp>
      <p:sp>
        <p:nvSpPr>
          <p:cNvPr id="499" name="JGI"/>
          <p:cNvSpPr txBox="1"/>
          <p:nvPr/>
        </p:nvSpPr>
        <p:spPr>
          <a:xfrm>
            <a:off x="4072232" y="4407150"/>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JGI</a:t>
            </a:r>
          </a:p>
        </p:txBody>
      </p:sp>
      <p:sp>
        <p:nvSpPr>
          <p:cNvPr id="500" name="JGI"/>
          <p:cNvSpPr txBox="1"/>
          <p:nvPr/>
        </p:nvSpPr>
        <p:spPr>
          <a:xfrm>
            <a:off x="4072232" y="5770191"/>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JGI</a:t>
            </a:r>
          </a:p>
        </p:txBody>
      </p:sp>
      <p:sp>
        <p:nvSpPr>
          <p:cNvPr id="501" name="JGI"/>
          <p:cNvSpPr txBox="1"/>
          <p:nvPr/>
        </p:nvSpPr>
        <p:spPr>
          <a:xfrm>
            <a:off x="4072232" y="7400925"/>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JGI</a:t>
            </a:r>
          </a:p>
        </p:txBody>
      </p:sp>
      <p:sp>
        <p:nvSpPr>
          <p:cNvPr id="502" name="JGI"/>
          <p:cNvSpPr txBox="1"/>
          <p:nvPr/>
        </p:nvSpPr>
        <p:spPr>
          <a:xfrm>
            <a:off x="4072232" y="9026594"/>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JGI</a:t>
            </a:r>
          </a:p>
        </p:txBody>
      </p:sp>
      <p:sp>
        <p:nvSpPr>
          <p:cNvPr id="503" name="JGI"/>
          <p:cNvSpPr txBox="1"/>
          <p:nvPr/>
        </p:nvSpPr>
        <p:spPr>
          <a:xfrm>
            <a:off x="4072232" y="10489695"/>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JGI</a:t>
            </a:r>
          </a:p>
        </p:txBody>
      </p:sp>
      <p:sp>
        <p:nvSpPr>
          <p:cNvPr id="504" name="2"/>
          <p:cNvSpPr txBox="1"/>
          <p:nvPr/>
        </p:nvSpPr>
        <p:spPr>
          <a:xfrm>
            <a:off x="9450455" y="5770191"/>
            <a:ext cx="43802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2</a:t>
            </a:r>
          </a:p>
        </p:txBody>
      </p:sp>
      <p:sp>
        <p:nvSpPr>
          <p:cNvPr id="505" name="100"/>
          <p:cNvSpPr txBox="1"/>
          <p:nvPr/>
        </p:nvSpPr>
        <p:spPr>
          <a:xfrm>
            <a:off x="11588148" y="5770191"/>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100</a:t>
            </a:r>
          </a:p>
        </p:txBody>
      </p:sp>
      <p:sp>
        <p:nvSpPr>
          <p:cNvPr id="506" name="50"/>
          <p:cNvSpPr txBox="1"/>
          <p:nvPr/>
        </p:nvSpPr>
        <p:spPr>
          <a:xfrm>
            <a:off x="9309231" y="7400925"/>
            <a:ext cx="7204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50</a:t>
            </a:r>
          </a:p>
        </p:txBody>
      </p:sp>
      <p:sp>
        <p:nvSpPr>
          <p:cNvPr id="507" name="80"/>
          <p:cNvSpPr txBox="1"/>
          <p:nvPr/>
        </p:nvSpPr>
        <p:spPr>
          <a:xfrm>
            <a:off x="11729372" y="9026594"/>
            <a:ext cx="7204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80</a:t>
            </a:r>
          </a:p>
        </p:txBody>
      </p:sp>
      <p:sp>
        <p:nvSpPr>
          <p:cNvPr id="508" name="50"/>
          <p:cNvSpPr txBox="1"/>
          <p:nvPr/>
        </p:nvSpPr>
        <p:spPr>
          <a:xfrm>
            <a:off x="9309231" y="9026594"/>
            <a:ext cx="7204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50</a:t>
            </a:r>
          </a:p>
        </p:txBody>
      </p:sp>
      <p:sp>
        <p:nvSpPr>
          <p:cNvPr id="509" name="300"/>
          <p:cNvSpPr txBox="1"/>
          <p:nvPr/>
        </p:nvSpPr>
        <p:spPr>
          <a:xfrm>
            <a:off x="9168007" y="10489695"/>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300</a:t>
            </a:r>
          </a:p>
        </p:txBody>
      </p:sp>
      <p:sp>
        <p:nvSpPr>
          <p:cNvPr id="510" name="350"/>
          <p:cNvSpPr txBox="1"/>
          <p:nvPr/>
        </p:nvSpPr>
        <p:spPr>
          <a:xfrm>
            <a:off x="11588148" y="10489695"/>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350</a:t>
            </a:r>
          </a:p>
        </p:txBody>
      </p:sp>
      <p:sp>
        <p:nvSpPr>
          <p:cNvPr id="511" name="+"/>
          <p:cNvSpPr txBox="1"/>
          <p:nvPr/>
        </p:nvSpPr>
        <p:spPr>
          <a:xfrm>
            <a:off x="16978467" y="4407150"/>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12" name="+"/>
          <p:cNvSpPr txBox="1"/>
          <p:nvPr/>
        </p:nvSpPr>
        <p:spPr>
          <a:xfrm>
            <a:off x="16978467" y="5770191"/>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13" name="+"/>
          <p:cNvSpPr txBox="1"/>
          <p:nvPr/>
        </p:nvSpPr>
        <p:spPr>
          <a:xfrm>
            <a:off x="16978467" y="7400925"/>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14" name="+"/>
          <p:cNvSpPr txBox="1"/>
          <p:nvPr/>
        </p:nvSpPr>
        <p:spPr>
          <a:xfrm>
            <a:off x="16978467" y="9026594"/>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15" name="+"/>
          <p:cNvSpPr txBox="1"/>
          <p:nvPr/>
        </p:nvSpPr>
        <p:spPr>
          <a:xfrm>
            <a:off x="16978467" y="10489695"/>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16" name="gene_id=GeneName"/>
          <p:cNvSpPr txBox="1"/>
          <p:nvPr/>
        </p:nvSpPr>
        <p:spPr>
          <a:xfrm>
            <a:off x="18747372" y="4407150"/>
            <a:ext cx="480733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gene_id=GeneName</a:t>
            </a:r>
          </a:p>
        </p:txBody>
      </p:sp>
      <p:sp>
        <p:nvSpPr>
          <p:cNvPr id="517" name="transcript_id=TransName"/>
          <p:cNvSpPr txBox="1"/>
          <p:nvPr/>
        </p:nvSpPr>
        <p:spPr>
          <a:xfrm>
            <a:off x="18225148" y="5770191"/>
            <a:ext cx="585178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transcript_id=TransName</a:t>
            </a:r>
          </a:p>
        </p:txBody>
      </p:sp>
      <p:sp>
        <p:nvSpPr>
          <p:cNvPr id="518" name="gene_id=GeneName"/>
          <p:cNvSpPr txBox="1"/>
          <p:nvPr/>
        </p:nvSpPr>
        <p:spPr>
          <a:xfrm>
            <a:off x="18747372" y="10489695"/>
            <a:ext cx="480733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gene_id=GeneName</a:t>
            </a:r>
          </a:p>
        </p:txBody>
      </p:sp>
      <p:sp>
        <p:nvSpPr>
          <p:cNvPr id="519" name="protein_id= ProtName"/>
          <p:cNvSpPr txBox="1"/>
          <p:nvPr/>
        </p:nvSpPr>
        <p:spPr>
          <a:xfrm>
            <a:off x="18582526" y="9026594"/>
            <a:ext cx="513702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protein_id= ProtName</a:t>
            </a:r>
          </a:p>
        </p:txBody>
      </p:sp>
      <p:sp>
        <p:nvSpPr>
          <p:cNvPr id="520" name="exon_id= ProtName"/>
          <p:cNvSpPr txBox="1"/>
          <p:nvPr/>
        </p:nvSpPr>
        <p:spPr>
          <a:xfrm>
            <a:off x="18817984" y="7400925"/>
            <a:ext cx="466610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exon_id= ProtName</a:t>
            </a:r>
          </a:p>
        </p:txBody>
      </p:sp>
      <p:sp>
        <p:nvSpPr>
          <p:cNvPr id="521" name="-"/>
          <p:cNvSpPr txBox="1"/>
          <p:nvPr/>
        </p:nvSpPr>
        <p:spPr>
          <a:xfrm>
            <a:off x="14341537" y="4407150"/>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22" name="-"/>
          <p:cNvSpPr txBox="1"/>
          <p:nvPr/>
        </p:nvSpPr>
        <p:spPr>
          <a:xfrm>
            <a:off x="14341537" y="5770191"/>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23" name="80"/>
          <p:cNvSpPr txBox="1"/>
          <p:nvPr/>
        </p:nvSpPr>
        <p:spPr>
          <a:xfrm>
            <a:off x="11672882" y="7400925"/>
            <a:ext cx="833452" cy="73825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4000"/>
            </a:lvl1pPr>
          </a:lstStyle>
          <a:p>
            <a:pPr/>
            <a:r>
              <a:t>80</a:t>
            </a:r>
          </a:p>
        </p:txBody>
      </p:sp>
      <p:sp>
        <p:nvSpPr>
          <p:cNvPr id="524" name="-"/>
          <p:cNvSpPr txBox="1"/>
          <p:nvPr/>
        </p:nvSpPr>
        <p:spPr>
          <a:xfrm>
            <a:off x="14428088" y="7400925"/>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25" name="-"/>
          <p:cNvSpPr txBox="1"/>
          <p:nvPr/>
        </p:nvSpPr>
        <p:spPr>
          <a:xfrm>
            <a:off x="14428088" y="9026594"/>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26" name="-"/>
          <p:cNvSpPr txBox="1"/>
          <p:nvPr/>
        </p:nvSpPr>
        <p:spPr>
          <a:xfrm>
            <a:off x="14428088" y="10489695"/>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a:t>
            </a:r>
          </a:p>
        </p:txBody>
      </p:sp>
      <p:sp>
        <p:nvSpPr>
          <p:cNvPr id="527" name="Parse GFF3 Files"/>
          <p:cNvSpPr txBox="1"/>
          <p:nvPr/>
        </p:nvSpPr>
        <p:spPr>
          <a:xfrm>
            <a:off x="9059354" y="1022546"/>
            <a:ext cx="626529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Parse GFF3 Files</a:t>
            </a:r>
          </a:p>
        </p:txBody>
      </p:sp>
      <p:sp>
        <p:nvSpPr>
          <p:cNvPr id="528"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2" name="seqid"/>
          <p:cNvSpPr txBox="1"/>
          <p:nvPr/>
        </p:nvSpPr>
        <p:spPr>
          <a:xfrm>
            <a:off x="1103219" y="3119455"/>
            <a:ext cx="180086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seqid</a:t>
            </a:r>
          </a:p>
        </p:txBody>
      </p:sp>
      <p:sp>
        <p:nvSpPr>
          <p:cNvPr id="533" name="source"/>
          <p:cNvSpPr txBox="1"/>
          <p:nvPr/>
        </p:nvSpPr>
        <p:spPr>
          <a:xfrm>
            <a:off x="3427580" y="3045098"/>
            <a:ext cx="222567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source</a:t>
            </a:r>
          </a:p>
        </p:txBody>
      </p:sp>
      <p:sp>
        <p:nvSpPr>
          <p:cNvPr id="534" name="type"/>
          <p:cNvSpPr txBox="1"/>
          <p:nvPr/>
        </p:nvSpPr>
        <p:spPr>
          <a:xfrm>
            <a:off x="6392393" y="3045098"/>
            <a:ext cx="146113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type</a:t>
            </a:r>
          </a:p>
        </p:txBody>
      </p:sp>
      <p:sp>
        <p:nvSpPr>
          <p:cNvPr id="535" name="start"/>
          <p:cNvSpPr txBox="1"/>
          <p:nvPr/>
        </p:nvSpPr>
        <p:spPr>
          <a:xfrm>
            <a:off x="8891909" y="3045098"/>
            <a:ext cx="155511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start</a:t>
            </a:r>
          </a:p>
        </p:txBody>
      </p:sp>
      <p:sp>
        <p:nvSpPr>
          <p:cNvPr id="536" name="end"/>
          <p:cNvSpPr txBox="1"/>
          <p:nvPr/>
        </p:nvSpPr>
        <p:spPr>
          <a:xfrm>
            <a:off x="11447305" y="3045098"/>
            <a:ext cx="128460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end</a:t>
            </a:r>
          </a:p>
        </p:txBody>
      </p:sp>
      <p:sp>
        <p:nvSpPr>
          <p:cNvPr id="537" name="score"/>
          <p:cNvSpPr txBox="1"/>
          <p:nvPr/>
        </p:nvSpPr>
        <p:spPr>
          <a:xfrm>
            <a:off x="13680122" y="3045098"/>
            <a:ext cx="1849121"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score</a:t>
            </a:r>
          </a:p>
        </p:txBody>
      </p:sp>
      <p:sp>
        <p:nvSpPr>
          <p:cNvPr id="538" name="strand"/>
          <p:cNvSpPr txBox="1"/>
          <p:nvPr/>
        </p:nvSpPr>
        <p:spPr>
          <a:xfrm>
            <a:off x="16160587" y="3045098"/>
            <a:ext cx="209613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strand</a:t>
            </a:r>
          </a:p>
        </p:txBody>
      </p:sp>
      <p:sp>
        <p:nvSpPr>
          <p:cNvPr id="539" name="attributes"/>
          <p:cNvSpPr txBox="1"/>
          <p:nvPr/>
        </p:nvSpPr>
        <p:spPr>
          <a:xfrm>
            <a:off x="19615290" y="3045098"/>
            <a:ext cx="307149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attributes</a:t>
            </a:r>
          </a:p>
        </p:txBody>
      </p:sp>
      <p:sp>
        <p:nvSpPr>
          <p:cNvPr id="540" name="scaffold_1"/>
          <p:cNvSpPr txBox="1"/>
          <p:nvPr/>
        </p:nvSpPr>
        <p:spPr>
          <a:xfrm>
            <a:off x="692183" y="4401056"/>
            <a:ext cx="2622932"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solidFill>
                  <a:schemeClr val="accent1">
                    <a:lumOff val="-13575"/>
                  </a:schemeClr>
                </a:solidFill>
              </a:defRPr>
            </a:lvl1pPr>
          </a:lstStyle>
          <a:p>
            <a:pPr/>
            <a:r>
              <a:t>scaffold_1</a:t>
            </a:r>
          </a:p>
        </p:txBody>
      </p:sp>
      <p:sp>
        <p:nvSpPr>
          <p:cNvPr id="541" name="gene"/>
          <p:cNvSpPr txBox="1"/>
          <p:nvPr/>
        </p:nvSpPr>
        <p:spPr>
          <a:xfrm>
            <a:off x="6281050" y="4401056"/>
            <a:ext cx="1350392"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solidFill>
                  <a:schemeClr val="accent1">
                    <a:lumOff val="-13575"/>
                  </a:schemeClr>
                </a:solidFill>
              </a:defRPr>
            </a:lvl1pPr>
          </a:lstStyle>
          <a:p>
            <a:pPr/>
            <a:r>
              <a:t>gene</a:t>
            </a:r>
          </a:p>
        </p:txBody>
      </p:sp>
      <p:sp>
        <p:nvSpPr>
          <p:cNvPr id="542" name="1"/>
          <p:cNvSpPr txBox="1"/>
          <p:nvPr/>
        </p:nvSpPr>
        <p:spPr>
          <a:xfrm>
            <a:off x="9450455" y="4401056"/>
            <a:ext cx="438024"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solidFill>
                  <a:schemeClr val="accent1">
                    <a:lumOff val="-13575"/>
                  </a:schemeClr>
                </a:solidFill>
              </a:defRPr>
            </a:lvl1pPr>
          </a:lstStyle>
          <a:p>
            <a:pPr/>
            <a:r>
              <a:t>1</a:t>
            </a:r>
          </a:p>
        </p:txBody>
      </p:sp>
      <p:sp>
        <p:nvSpPr>
          <p:cNvPr id="543" name="300"/>
          <p:cNvSpPr txBox="1"/>
          <p:nvPr/>
        </p:nvSpPr>
        <p:spPr>
          <a:xfrm>
            <a:off x="11588148" y="4401056"/>
            <a:ext cx="1002920"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solidFill>
                  <a:schemeClr val="accent1">
                    <a:lumOff val="-13575"/>
                  </a:schemeClr>
                </a:solidFill>
              </a:defRPr>
            </a:lvl1pPr>
          </a:lstStyle>
          <a:p>
            <a:pPr/>
            <a:r>
              <a:t>300</a:t>
            </a:r>
          </a:p>
        </p:txBody>
      </p:sp>
      <p:sp>
        <p:nvSpPr>
          <p:cNvPr id="544" name="pseudogene"/>
          <p:cNvSpPr txBox="1"/>
          <p:nvPr/>
        </p:nvSpPr>
        <p:spPr>
          <a:xfrm>
            <a:off x="5633695" y="10489695"/>
            <a:ext cx="297853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pseudogene</a:t>
            </a:r>
          </a:p>
        </p:txBody>
      </p:sp>
      <p:sp>
        <p:nvSpPr>
          <p:cNvPr id="545" name="exon"/>
          <p:cNvSpPr txBox="1"/>
          <p:nvPr/>
        </p:nvSpPr>
        <p:spPr>
          <a:xfrm>
            <a:off x="6464255" y="7400925"/>
            <a:ext cx="126555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exon</a:t>
            </a:r>
          </a:p>
        </p:txBody>
      </p:sp>
      <p:sp>
        <p:nvSpPr>
          <p:cNvPr id="546" name="mRNA"/>
          <p:cNvSpPr txBox="1"/>
          <p:nvPr/>
        </p:nvSpPr>
        <p:spPr>
          <a:xfrm>
            <a:off x="6280613" y="5770191"/>
            <a:ext cx="163284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mRNA</a:t>
            </a:r>
          </a:p>
        </p:txBody>
      </p:sp>
      <p:sp>
        <p:nvSpPr>
          <p:cNvPr id="547" name="CDS"/>
          <p:cNvSpPr txBox="1"/>
          <p:nvPr/>
        </p:nvSpPr>
        <p:spPr>
          <a:xfrm>
            <a:off x="6481074" y="9026594"/>
            <a:ext cx="120916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CDS</a:t>
            </a:r>
          </a:p>
        </p:txBody>
      </p:sp>
      <p:sp>
        <p:nvSpPr>
          <p:cNvPr id="548" name="scaffold_1"/>
          <p:cNvSpPr txBox="1"/>
          <p:nvPr/>
        </p:nvSpPr>
        <p:spPr>
          <a:xfrm>
            <a:off x="758477" y="5770191"/>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scaffold_1</a:t>
            </a:r>
          </a:p>
        </p:txBody>
      </p:sp>
      <p:sp>
        <p:nvSpPr>
          <p:cNvPr id="549" name="scaffold_1"/>
          <p:cNvSpPr txBox="1"/>
          <p:nvPr/>
        </p:nvSpPr>
        <p:spPr>
          <a:xfrm>
            <a:off x="758477" y="7400925"/>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scaffold_1</a:t>
            </a:r>
          </a:p>
        </p:txBody>
      </p:sp>
      <p:sp>
        <p:nvSpPr>
          <p:cNvPr id="550" name="scaffold_1"/>
          <p:cNvSpPr txBox="1"/>
          <p:nvPr/>
        </p:nvSpPr>
        <p:spPr>
          <a:xfrm>
            <a:off x="758477" y="9026594"/>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scaffold_1</a:t>
            </a:r>
          </a:p>
        </p:txBody>
      </p:sp>
      <p:sp>
        <p:nvSpPr>
          <p:cNvPr id="551" name="scaffold_1"/>
          <p:cNvSpPr txBox="1"/>
          <p:nvPr/>
        </p:nvSpPr>
        <p:spPr>
          <a:xfrm>
            <a:off x="758477" y="10489695"/>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scaffold_1</a:t>
            </a:r>
          </a:p>
        </p:txBody>
      </p:sp>
      <p:sp>
        <p:nvSpPr>
          <p:cNvPr id="552" name="JGI"/>
          <p:cNvSpPr txBox="1"/>
          <p:nvPr/>
        </p:nvSpPr>
        <p:spPr>
          <a:xfrm>
            <a:off x="4053690" y="4401056"/>
            <a:ext cx="973456"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solidFill>
                  <a:schemeClr val="accent1">
                    <a:lumOff val="-13575"/>
                  </a:schemeClr>
                </a:solidFill>
              </a:defRPr>
            </a:lvl1pPr>
          </a:lstStyle>
          <a:p>
            <a:pPr/>
            <a:r>
              <a:t>JGI</a:t>
            </a:r>
          </a:p>
        </p:txBody>
      </p:sp>
      <p:sp>
        <p:nvSpPr>
          <p:cNvPr id="553" name="JGI"/>
          <p:cNvSpPr txBox="1"/>
          <p:nvPr/>
        </p:nvSpPr>
        <p:spPr>
          <a:xfrm>
            <a:off x="4072232" y="5770191"/>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JGI</a:t>
            </a:r>
          </a:p>
        </p:txBody>
      </p:sp>
      <p:sp>
        <p:nvSpPr>
          <p:cNvPr id="554" name="JGI"/>
          <p:cNvSpPr txBox="1"/>
          <p:nvPr/>
        </p:nvSpPr>
        <p:spPr>
          <a:xfrm>
            <a:off x="4072232" y="7400925"/>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JGI</a:t>
            </a:r>
          </a:p>
        </p:txBody>
      </p:sp>
      <p:sp>
        <p:nvSpPr>
          <p:cNvPr id="555" name="JGI"/>
          <p:cNvSpPr txBox="1"/>
          <p:nvPr/>
        </p:nvSpPr>
        <p:spPr>
          <a:xfrm>
            <a:off x="4072232" y="9026594"/>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JGI</a:t>
            </a:r>
          </a:p>
        </p:txBody>
      </p:sp>
      <p:sp>
        <p:nvSpPr>
          <p:cNvPr id="556" name="JGI"/>
          <p:cNvSpPr txBox="1"/>
          <p:nvPr/>
        </p:nvSpPr>
        <p:spPr>
          <a:xfrm>
            <a:off x="4072232" y="10489695"/>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JGI</a:t>
            </a:r>
          </a:p>
        </p:txBody>
      </p:sp>
      <p:sp>
        <p:nvSpPr>
          <p:cNvPr id="557" name="2"/>
          <p:cNvSpPr txBox="1"/>
          <p:nvPr/>
        </p:nvSpPr>
        <p:spPr>
          <a:xfrm>
            <a:off x="9450455" y="5770191"/>
            <a:ext cx="43802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2</a:t>
            </a:r>
          </a:p>
        </p:txBody>
      </p:sp>
      <p:sp>
        <p:nvSpPr>
          <p:cNvPr id="558" name="100"/>
          <p:cNvSpPr txBox="1"/>
          <p:nvPr/>
        </p:nvSpPr>
        <p:spPr>
          <a:xfrm>
            <a:off x="11588148" y="5770191"/>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100</a:t>
            </a:r>
          </a:p>
        </p:txBody>
      </p:sp>
      <p:sp>
        <p:nvSpPr>
          <p:cNvPr id="559" name="50"/>
          <p:cNvSpPr txBox="1"/>
          <p:nvPr/>
        </p:nvSpPr>
        <p:spPr>
          <a:xfrm>
            <a:off x="9309231" y="7400925"/>
            <a:ext cx="7204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50</a:t>
            </a:r>
          </a:p>
        </p:txBody>
      </p:sp>
      <p:sp>
        <p:nvSpPr>
          <p:cNvPr id="560" name="80"/>
          <p:cNvSpPr txBox="1"/>
          <p:nvPr/>
        </p:nvSpPr>
        <p:spPr>
          <a:xfrm>
            <a:off x="11729372" y="9026594"/>
            <a:ext cx="7204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80</a:t>
            </a:r>
          </a:p>
        </p:txBody>
      </p:sp>
      <p:sp>
        <p:nvSpPr>
          <p:cNvPr id="561" name="50"/>
          <p:cNvSpPr txBox="1"/>
          <p:nvPr/>
        </p:nvSpPr>
        <p:spPr>
          <a:xfrm>
            <a:off x="9309231" y="9026594"/>
            <a:ext cx="7204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50</a:t>
            </a:r>
          </a:p>
        </p:txBody>
      </p:sp>
      <p:sp>
        <p:nvSpPr>
          <p:cNvPr id="562" name="300"/>
          <p:cNvSpPr txBox="1"/>
          <p:nvPr/>
        </p:nvSpPr>
        <p:spPr>
          <a:xfrm>
            <a:off x="9168007" y="10489695"/>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300</a:t>
            </a:r>
          </a:p>
        </p:txBody>
      </p:sp>
      <p:sp>
        <p:nvSpPr>
          <p:cNvPr id="563" name="350"/>
          <p:cNvSpPr txBox="1"/>
          <p:nvPr/>
        </p:nvSpPr>
        <p:spPr>
          <a:xfrm>
            <a:off x="11588148" y="10489695"/>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350</a:t>
            </a:r>
          </a:p>
        </p:txBody>
      </p:sp>
      <p:sp>
        <p:nvSpPr>
          <p:cNvPr id="564" name="+"/>
          <p:cNvSpPr txBox="1"/>
          <p:nvPr/>
        </p:nvSpPr>
        <p:spPr>
          <a:xfrm>
            <a:off x="16978467" y="4401056"/>
            <a:ext cx="460376"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solidFill>
                  <a:schemeClr val="accent1">
                    <a:lumOff val="-13575"/>
                  </a:schemeClr>
                </a:solidFill>
              </a:defRPr>
            </a:lvl1pPr>
          </a:lstStyle>
          <a:p>
            <a:pPr/>
            <a:r>
              <a:t>+</a:t>
            </a:r>
          </a:p>
        </p:txBody>
      </p:sp>
      <p:sp>
        <p:nvSpPr>
          <p:cNvPr id="565" name="+"/>
          <p:cNvSpPr txBox="1"/>
          <p:nvPr/>
        </p:nvSpPr>
        <p:spPr>
          <a:xfrm>
            <a:off x="16978467" y="5770191"/>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566" name="+"/>
          <p:cNvSpPr txBox="1"/>
          <p:nvPr/>
        </p:nvSpPr>
        <p:spPr>
          <a:xfrm>
            <a:off x="16978467" y="7400925"/>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567" name="+"/>
          <p:cNvSpPr txBox="1"/>
          <p:nvPr/>
        </p:nvSpPr>
        <p:spPr>
          <a:xfrm>
            <a:off x="16978467" y="9026594"/>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568" name="+"/>
          <p:cNvSpPr txBox="1"/>
          <p:nvPr/>
        </p:nvSpPr>
        <p:spPr>
          <a:xfrm>
            <a:off x="16978467" y="10489695"/>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569" name="gene_id=GeneName"/>
          <p:cNvSpPr txBox="1"/>
          <p:nvPr/>
        </p:nvSpPr>
        <p:spPr>
          <a:xfrm>
            <a:off x="18630786" y="4401056"/>
            <a:ext cx="5040504"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solidFill>
                  <a:schemeClr val="accent1">
                    <a:lumOff val="-13575"/>
                  </a:schemeClr>
                </a:solidFill>
              </a:defRPr>
            </a:lvl1pPr>
          </a:lstStyle>
          <a:p>
            <a:pPr/>
            <a:r>
              <a:t>gene_id=GeneName</a:t>
            </a:r>
          </a:p>
        </p:txBody>
      </p:sp>
      <p:sp>
        <p:nvSpPr>
          <p:cNvPr id="570" name="transcript_id=TransName"/>
          <p:cNvSpPr txBox="1"/>
          <p:nvPr/>
        </p:nvSpPr>
        <p:spPr>
          <a:xfrm>
            <a:off x="18225148" y="5770191"/>
            <a:ext cx="585178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transcript_id=TransName</a:t>
            </a:r>
          </a:p>
        </p:txBody>
      </p:sp>
      <p:sp>
        <p:nvSpPr>
          <p:cNvPr id="571" name="gene_id=GeneName"/>
          <p:cNvSpPr txBox="1"/>
          <p:nvPr/>
        </p:nvSpPr>
        <p:spPr>
          <a:xfrm>
            <a:off x="18747372" y="10489695"/>
            <a:ext cx="480733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gene_id=GeneName</a:t>
            </a:r>
          </a:p>
        </p:txBody>
      </p:sp>
      <p:sp>
        <p:nvSpPr>
          <p:cNvPr id="572" name="protein_id= ProtName"/>
          <p:cNvSpPr txBox="1"/>
          <p:nvPr/>
        </p:nvSpPr>
        <p:spPr>
          <a:xfrm>
            <a:off x="18582526" y="9026594"/>
            <a:ext cx="513702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protein_id= ProtName</a:t>
            </a:r>
          </a:p>
        </p:txBody>
      </p:sp>
      <p:sp>
        <p:nvSpPr>
          <p:cNvPr id="573" name="exon_id= ProtName"/>
          <p:cNvSpPr txBox="1"/>
          <p:nvPr/>
        </p:nvSpPr>
        <p:spPr>
          <a:xfrm>
            <a:off x="18817984" y="7400925"/>
            <a:ext cx="466610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exon_id= ProtName</a:t>
            </a:r>
          </a:p>
        </p:txBody>
      </p:sp>
      <p:sp>
        <p:nvSpPr>
          <p:cNvPr id="574" name="-"/>
          <p:cNvSpPr txBox="1"/>
          <p:nvPr/>
        </p:nvSpPr>
        <p:spPr>
          <a:xfrm>
            <a:off x="14336965" y="4401056"/>
            <a:ext cx="362332"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solidFill>
                  <a:schemeClr val="accent1">
                    <a:lumOff val="-13575"/>
                  </a:schemeClr>
                </a:solidFill>
              </a:defRPr>
            </a:lvl1pPr>
          </a:lstStyle>
          <a:p>
            <a:pPr/>
            <a:r>
              <a:t>-</a:t>
            </a:r>
          </a:p>
        </p:txBody>
      </p:sp>
      <p:sp>
        <p:nvSpPr>
          <p:cNvPr id="575" name="-"/>
          <p:cNvSpPr txBox="1"/>
          <p:nvPr/>
        </p:nvSpPr>
        <p:spPr>
          <a:xfrm>
            <a:off x="14341537" y="5770191"/>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576" name="80"/>
          <p:cNvSpPr txBox="1"/>
          <p:nvPr/>
        </p:nvSpPr>
        <p:spPr>
          <a:xfrm>
            <a:off x="11672882" y="7400925"/>
            <a:ext cx="833452" cy="73825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4000">
                <a:solidFill>
                  <a:srgbClr val="929292"/>
                </a:solidFill>
              </a:defRPr>
            </a:lvl1pPr>
          </a:lstStyle>
          <a:p>
            <a:pPr/>
            <a:r>
              <a:t>80</a:t>
            </a:r>
          </a:p>
        </p:txBody>
      </p:sp>
      <p:sp>
        <p:nvSpPr>
          <p:cNvPr id="577" name="-"/>
          <p:cNvSpPr txBox="1"/>
          <p:nvPr/>
        </p:nvSpPr>
        <p:spPr>
          <a:xfrm>
            <a:off x="14428088" y="7400925"/>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578" name="-"/>
          <p:cNvSpPr txBox="1"/>
          <p:nvPr/>
        </p:nvSpPr>
        <p:spPr>
          <a:xfrm>
            <a:off x="14428088" y="9026594"/>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579" name="-"/>
          <p:cNvSpPr txBox="1"/>
          <p:nvPr/>
        </p:nvSpPr>
        <p:spPr>
          <a:xfrm>
            <a:off x="14428088" y="10489695"/>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580" name="Parse GFF3 Files"/>
          <p:cNvSpPr txBox="1"/>
          <p:nvPr/>
        </p:nvSpPr>
        <p:spPr>
          <a:xfrm>
            <a:off x="9059354" y="1022546"/>
            <a:ext cx="626529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Parse GFF3 Files</a:t>
            </a:r>
          </a:p>
        </p:txBody>
      </p:sp>
      <p:sp>
        <p:nvSpPr>
          <p:cNvPr id="581"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5" name="seqid"/>
          <p:cNvSpPr txBox="1"/>
          <p:nvPr/>
        </p:nvSpPr>
        <p:spPr>
          <a:xfrm>
            <a:off x="1103219" y="3119455"/>
            <a:ext cx="180086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seqid</a:t>
            </a:r>
          </a:p>
        </p:txBody>
      </p:sp>
      <p:sp>
        <p:nvSpPr>
          <p:cNvPr id="586" name="source"/>
          <p:cNvSpPr txBox="1"/>
          <p:nvPr/>
        </p:nvSpPr>
        <p:spPr>
          <a:xfrm>
            <a:off x="3427580" y="3045098"/>
            <a:ext cx="222567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source</a:t>
            </a:r>
          </a:p>
        </p:txBody>
      </p:sp>
      <p:sp>
        <p:nvSpPr>
          <p:cNvPr id="587" name="type"/>
          <p:cNvSpPr txBox="1"/>
          <p:nvPr/>
        </p:nvSpPr>
        <p:spPr>
          <a:xfrm>
            <a:off x="6392393" y="3045098"/>
            <a:ext cx="146113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type</a:t>
            </a:r>
          </a:p>
        </p:txBody>
      </p:sp>
      <p:sp>
        <p:nvSpPr>
          <p:cNvPr id="588" name="start"/>
          <p:cNvSpPr txBox="1"/>
          <p:nvPr/>
        </p:nvSpPr>
        <p:spPr>
          <a:xfrm>
            <a:off x="8891909" y="3045098"/>
            <a:ext cx="155511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start</a:t>
            </a:r>
          </a:p>
        </p:txBody>
      </p:sp>
      <p:sp>
        <p:nvSpPr>
          <p:cNvPr id="589" name="end"/>
          <p:cNvSpPr txBox="1"/>
          <p:nvPr/>
        </p:nvSpPr>
        <p:spPr>
          <a:xfrm>
            <a:off x="11447305" y="3045098"/>
            <a:ext cx="128460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end</a:t>
            </a:r>
          </a:p>
        </p:txBody>
      </p:sp>
      <p:sp>
        <p:nvSpPr>
          <p:cNvPr id="590" name="score"/>
          <p:cNvSpPr txBox="1"/>
          <p:nvPr/>
        </p:nvSpPr>
        <p:spPr>
          <a:xfrm>
            <a:off x="13680122" y="3045098"/>
            <a:ext cx="1849121"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score</a:t>
            </a:r>
          </a:p>
        </p:txBody>
      </p:sp>
      <p:sp>
        <p:nvSpPr>
          <p:cNvPr id="591" name="strand"/>
          <p:cNvSpPr txBox="1"/>
          <p:nvPr/>
        </p:nvSpPr>
        <p:spPr>
          <a:xfrm>
            <a:off x="16160587" y="3045098"/>
            <a:ext cx="209613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strand</a:t>
            </a:r>
          </a:p>
        </p:txBody>
      </p:sp>
      <p:sp>
        <p:nvSpPr>
          <p:cNvPr id="592" name="attributes"/>
          <p:cNvSpPr txBox="1"/>
          <p:nvPr/>
        </p:nvSpPr>
        <p:spPr>
          <a:xfrm>
            <a:off x="19615290" y="3045098"/>
            <a:ext cx="3071496"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attributes</a:t>
            </a:r>
          </a:p>
        </p:txBody>
      </p:sp>
      <p:sp>
        <p:nvSpPr>
          <p:cNvPr id="593" name="scaffold_1"/>
          <p:cNvSpPr txBox="1"/>
          <p:nvPr/>
        </p:nvSpPr>
        <p:spPr>
          <a:xfrm>
            <a:off x="692183" y="4401056"/>
            <a:ext cx="2622932"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solidFill>
                  <a:schemeClr val="accent1">
                    <a:lumOff val="-13575"/>
                  </a:schemeClr>
                </a:solidFill>
              </a:defRPr>
            </a:lvl1pPr>
          </a:lstStyle>
          <a:p>
            <a:pPr/>
            <a:r>
              <a:t>scaffold_1</a:t>
            </a:r>
          </a:p>
        </p:txBody>
      </p:sp>
      <p:sp>
        <p:nvSpPr>
          <p:cNvPr id="594" name="gene"/>
          <p:cNvSpPr txBox="1"/>
          <p:nvPr/>
        </p:nvSpPr>
        <p:spPr>
          <a:xfrm>
            <a:off x="6318642" y="4407150"/>
            <a:ext cx="127520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gene</a:t>
            </a:r>
          </a:p>
        </p:txBody>
      </p:sp>
      <p:sp>
        <p:nvSpPr>
          <p:cNvPr id="595" name="1"/>
          <p:cNvSpPr txBox="1"/>
          <p:nvPr/>
        </p:nvSpPr>
        <p:spPr>
          <a:xfrm>
            <a:off x="9450455" y="4407150"/>
            <a:ext cx="43802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1</a:t>
            </a:r>
          </a:p>
        </p:txBody>
      </p:sp>
      <p:sp>
        <p:nvSpPr>
          <p:cNvPr id="596" name="300"/>
          <p:cNvSpPr txBox="1"/>
          <p:nvPr/>
        </p:nvSpPr>
        <p:spPr>
          <a:xfrm>
            <a:off x="11588148" y="4407150"/>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300</a:t>
            </a:r>
          </a:p>
        </p:txBody>
      </p:sp>
      <p:sp>
        <p:nvSpPr>
          <p:cNvPr id="597" name="pseudogene"/>
          <p:cNvSpPr txBox="1"/>
          <p:nvPr/>
        </p:nvSpPr>
        <p:spPr>
          <a:xfrm>
            <a:off x="5633695" y="10489695"/>
            <a:ext cx="297853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pseudogene</a:t>
            </a:r>
          </a:p>
        </p:txBody>
      </p:sp>
      <p:sp>
        <p:nvSpPr>
          <p:cNvPr id="598" name="exon"/>
          <p:cNvSpPr txBox="1"/>
          <p:nvPr/>
        </p:nvSpPr>
        <p:spPr>
          <a:xfrm>
            <a:off x="6464255" y="7400925"/>
            <a:ext cx="126555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exon</a:t>
            </a:r>
          </a:p>
        </p:txBody>
      </p:sp>
      <p:sp>
        <p:nvSpPr>
          <p:cNvPr id="599" name="mRNA"/>
          <p:cNvSpPr txBox="1"/>
          <p:nvPr/>
        </p:nvSpPr>
        <p:spPr>
          <a:xfrm>
            <a:off x="6280613" y="5770191"/>
            <a:ext cx="163284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mRNA</a:t>
            </a:r>
          </a:p>
        </p:txBody>
      </p:sp>
      <p:sp>
        <p:nvSpPr>
          <p:cNvPr id="600" name="CDS"/>
          <p:cNvSpPr txBox="1"/>
          <p:nvPr/>
        </p:nvSpPr>
        <p:spPr>
          <a:xfrm>
            <a:off x="6481074" y="9026594"/>
            <a:ext cx="120916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CDS</a:t>
            </a:r>
          </a:p>
        </p:txBody>
      </p:sp>
      <p:sp>
        <p:nvSpPr>
          <p:cNvPr id="601" name="scaffold_1"/>
          <p:cNvSpPr txBox="1"/>
          <p:nvPr/>
        </p:nvSpPr>
        <p:spPr>
          <a:xfrm>
            <a:off x="758477" y="5770191"/>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scaffold_1</a:t>
            </a:r>
          </a:p>
        </p:txBody>
      </p:sp>
      <p:sp>
        <p:nvSpPr>
          <p:cNvPr id="602" name="scaffold_1"/>
          <p:cNvSpPr txBox="1"/>
          <p:nvPr/>
        </p:nvSpPr>
        <p:spPr>
          <a:xfrm>
            <a:off x="758477" y="7400925"/>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scaffold_1</a:t>
            </a:r>
          </a:p>
        </p:txBody>
      </p:sp>
      <p:sp>
        <p:nvSpPr>
          <p:cNvPr id="603" name="scaffold_1"/>
          <p:cNvSpPr txBox="1"/>
          <p:nvPr/>
        </p:nvSpPr>
        <p:spPr>
          <a:xfrm>
            <a:off x="758477" y="9026594"/>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scaffold_1</a:t>
            </a:r>
          </a:p>
        </p:txBody>
      </p:sp>
      <p:sp>
        <p:nvSpPr>
          <p:cNvPr id="604" name="scaffold_1"/>
          <p:cNvSpPr txBox="1"/>
          <p:nvPr/>
        </p:nvSpPr>
        <p:spPr>
          <a:xfrm>
            <a:off x="758477" y="10489695"/>
            <a:ext cx="24903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scaffold_1</a:t>
            </a:r>
          </a:p>
        </p:txBody>
      </p:sp>
      <p:sp>
        <p:nvSpPr>
          <p:cNvPr id="605" name="JGI"/>
          <p:cNvSpPr txBox="1"/>
          <p:nvPr/>
        </p:nvSpPr>
        <p:spPr>
          <a:xfrm>
            <a:off x="4072232" y="4407150"/>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JGI</a:t>
            </a:r>
          </a:p>
        </p:txBody>
      </p:sp>
      <p:sp>
        <p:nvSpPr>
          <p:cNvPr id="606" name="JGI"/>
          <p:cNvSpPr txBox="1"/>
          <p:nvPr/>
        </p:nvSpPr>
        <p:spPr>
          <a:xfrm>
            <a:off x="4072232" y="5770191"/>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JGI</a:t>
            </a:r>
          </a:p>
        </p:txBody>
      </p:sp>
      <p:sp>
        <p:nvSpPr>
          <p:cNvPr id="607" name="JGI"/>
          <p:cNvSpPr txBox="1"/>
          <p:nvPr/>
        </p:nvSpPr>
        <p:spPr>
          <a:xfrm>
            <a:off x="4072232" y="7400925"/>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JGI</a:t>
            </a:r>
          </a:p>
        </p:txBody>
      </p:sp>
      <p:sp>
        <p:nvSpPr>
          <p:cNvPr id="608" name="JGI"/>
          <p:cNvSpPr txBox="1"/>
          <p:nvPr/>
        </p:nvSpPr>
        <p:spPr>
          <a:xfrm>
            <a:off x="4072232" y="9026594"/>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JGI</a:t>
            </a:r>
          </a:p>
        </p:txBody>
      </p:sp>
      <p:sp>
        <p:nvSpPr>
          <p:cNvPr id="609" name="JGI"/>
          <p:cNvSpPr txBox="1"/>
          <p:nvPr/>
        </p:nvSpPr>
        <p:spPr>
          <a:xfrm>
            <a:off x="4072232" y="10489695"/>
            <a:ext cx="9363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JGI</a:t>
            </a:r>
          </a:p>
        </p:txBody>
      </p:sp>
      <p:sp>
        <p:nvSpPr>
          <p:cNvPr id="610" name="2"/>
          <p:cNvSpPr txBox="1"/>
          <p:nvPr/>
        </p:nvSpPr>
        <p:spPr>
          <a:xfrm>
            <a:off x="9450455" y="5770191"/>
            <a:ext cx="43802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2</a:t>
            </a:r>
          </a:p>
        </p:txBody>
      </p:sp>
      <p:sp>
        <p:nvSpPr>
          <p:cNvPr id="611" name="100"/>
          <p:cNvSpPr txBox="1"/>
          <p:nvPr/>
        </p:nvSpPr>
        <p:spPr>
          <a:xfrm>
            <a:off x="11588148" y="5770191"/>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100</a:t>
            </a:r>
          </a:p>
        </p:txBody>
      </p:sp>
      <p:sp>
        <p:nvSpPr>
          <p:cNvPr id="612" name="50"/>
          <p:cNvSpPr txBox="1"/>
          <p:nvPr/>
        </p:nvSpPr>
        <p:spPr>
          <a:xfrm>
            <a:off x="9309231" y="7400925"/>
            <a:ext cx="7204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50</a:t>
            </a:r>
          </a:p>
        </p:txBody>
      </p:sp>
      <p:sp>
        <p:nvSpPr>
          <p:cNvPr id="613" name="80"/>
          <p:cNvSpPr txBox="1"/>
          <p:nvPr/>
        </p:nvSpPr>
        <p:spPr>
          <a:xfrm>
            <a:off x="11729372" y="9026594"/>
            <a:ext cx="7204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80</a:t>
            </a:r>
          </a:p>
        </p:txBody>
      </p:sp>
      <p:sp>
        <p:nvSpPr>
          <p:cNvPr id="614" name="50"/>
          <p:cNvSpPr txBox="1"/>
          <p:nvPr/>
        </p:nvSpPr>
        <p:spPr>
          <a:xfrm>
            <a:off x="9309231" y="9026594"/>
            <a:ext cx="72047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50</a:t>
            </a:r>
          </a:p>
        </p:txBody>
      </p:sp>
      <p:sp>
        <p:nvSpPr>
          <p:cNvPr id="615" name="300"/>
          <p:cNvSpPr txBox="1"/>
          <p:nvPr/>
        </p:nvSpPr>
        <p:spPr>
          <a:xfrm>
            <a:off x="9168007" y="10489695"/>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300</a:t>
            </a:r>
          </a:p>
        </p:txBody>
      </p:sp>
      <p:sp>
        <p:nvSpPr>
          <p:cNvPr id="616" name="350"/>
          <p:cNvSpPr txBox="1"/>
          <p:nvPr/>
        </p:nvSpPr>
        <p:spPr>
          <a:xfrm>
            <a:off x="11588148" y="10489695"/>
            <a:ext cx="100292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350</a:t>
            </a:r>
          </a:p>
        </p:txBody>
      </p:sp>
      <p:sp>
        <p:nvSpPr>
          <p:cNvPr id="617" name="+"/>
          <p:cNvSpPr txBox="1"/>
          <p:nvPr/>
        </p:nvSpPr>
        <p:spPr>
          <a:xfrm>
            <a:off x="16978467" y="4407150"/>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18" name="+"/>
          <p:cNvSpPr txBox="1"/>
          <p:nvPr/>
        </p:nvSpPr>
        <p:spPr>
          <a:xfrm>
            <a:off x="16978467" y="5770191"/>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19" name="+"/>
          <p:cNvSpPr txBox="1"/>
          <p:nvPr/>
        </p:nvSpPr>
        <p:spPr>
          <a:xfrm>
            <a:off x="16978467" y="7400925"/>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20" name="+"/>
          <p:cNvSpPr txBox="1"/>
          <p:nvPr/>
        </p:nvSpPr>
        <p:spPr>
          <a:xfrm>
            <a:off x="16978467" y="9026594"/>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21" name="+"/>
          <p:cNvSpPr txBox="1"/>
          <p:nvPr/>
        </p:nvSpPr>
        <p:spPr>
          <a:xfrm>
            <a:off x="16978467" y="10489695"/>
            <a:ext cx="46037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22" name="gene_id=GeneName"/>
          <p:cNvSpPr txBox="1"/>
          <p:nvPr/>
        </p:nvSpPr>
        <p:spPr>
          <a:xfrm>
            <a:off x="18630786" y="4401056"/>
            <a:ext cx="5040504"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4000">
                <a:solidFill>
                  <a:schemeClr val="accent1">
                    <a:lumOff val="-13575"/>
                  </a:schemeClr>
                </a:solidFill>
              </a:defRPr>
            </a:pPr>
            <a:r>
              <a:rPr>
                <a:solidFill>
                  <a:srgbClr val="929292"/>
                </a:solidFill>
              </a:rPr>
              <a:t>gene_id=</a:t>
            </a:r>
            <a:r>
              <a:t>GeneName</a:t>
            </a:r>
          </a:p>
        </p:txBody>
      </p:sp>
      <p:sp>
        <p:nvSpPr>
          <p:cNvPr id="623" name="transcript_id=TransName"/>
          <p:cNvSpPr txBox="1"/>
          <p:nvPr/>
        </p:nvSpPr>
        <p:spPr>
          <a:xfrm>
            <a:off x="18225148" y="5770191"/>
            <a:ext cx="585178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transcript_id=TransName</a:t>
            </a:r>
          </a:p>
        </p:txBody>
      </p:sp>
      <p:sp>
        <p:nvSpPr>
          <p:cNvPr id="624" name="gene_id=GeneName"/>
          <p:cNvSpPr txBox="1"/>
          <p:nvPr/>
        </p:nvSpPr>
        <p:spPr>
          <a:xfrm>
            <a:off x="18747372" y="10489695"/>
            <a:ext cx="480733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gene_id=GeneName</a:t>
            </a:r>
          </a:p>
        </p:txBody>
      </p:sp>
      <p:sp>
        <p:nvSpPr>
          <p:cNvPr id="625" name="protein_id= ProtName"/>
          <p:cNvSpPr txBox="1"/>
          <p:nvPr/>
        </p:nvSpPr>
        <p:spPr>
          <a:xfrm>
            <a:off x="18582526" y="9026594"/>
            <a:ext cx="513702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protein_id= ProtName</a:t>
            </a:r>
          </a:p>
        </p:txBody>
      </p:sp>
      <p:sp>
        <p:nvSpPr>
          <p:cNvPr id="626" name="exon_id= ProtName"/>
          <p:cNvSpPr txBox="1"/>
          <p:nvPr/>
        </p:nvSpPr>
        <p:spPr>
          <a:xfrm>
            <a:off x="18817984" y="7400925"/>
            <a:ext cx="466610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exon_id= ProtName</a:t>
            </a:r>
          </a:p>
        </p:txBody>
      </p:sp>
      <p:sp>
        <p:nvSpPr>
          <p:cNvPr id="627" name="-"/>
          <p:cNvSpPr txBox="1"/>
          <p:nvPr/>
        </p:nvSpPr>
        <p:spPr>
          <a:xfrm>
            <a:off x="14341537" y="4407150"/>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28" name="-"/>
          <p:cNvSpPr txBox="1"/>
          <p:nvPr/>
        </p:nvSpPr>
        <p:spPr>
          <a:xfrm>
            <a:off x="14341537" y="5770191"/>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29" name="80"/>
          <p:cNvSpPr txBox="1"/>
          <p:nvPr/>
        </p:nvSpPr>
        <p:spPr>
          <a:xfrm>
            <a:off x="11672882" y="7400925"/>
            <a:ext cx="833452" cy="73825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4000">
                <a:solidFill>
                  <a:srgbClr val="929292"/>
                </a:solidFill>
              </a:defRPr>
            </a:lvl1pPr>
          </a:lstStyle>
          <a:p>
            <a:pPr/>
            <a:r>
              <a:t>80</a:t>
            </a:r>
          </a:p>
        </p:txBody>
      </p:sp>
      <p:sp>
        <p:nvSpPr>
          <p:cNvPr id="630" name="-"/>
          <p:cNvSpPr txBox="1"/>
          <p:nvPr/>
        </p:nvSpPr>
        <p:spPr>
          <a:xfrm>
            <a:off x="14428088" y="7400925"/>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31" name="-"/>
          <p:cNvSpPr txBox="1"/>
          <p:nvPr/>
        </p:nvSpPr>
        <p:spPr>
          <a:xfrm>
            <a:off x="14428088" y="9026594"/>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32" name="-"/>
          <p:cNvSpPr txBox="1"/>
          <p:nvPr/>
        </p:nvSpPr>
        <p:spPr>
          <a:xfrm>
            <a:off x="14428088" y="10489695"/>
            <a:ext cx="35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rgbClr val="929292"/>
                </a:solidFill>
              </a:defRPr>
            </a:lvl1pPr>
          </a:lstStyle>
          <a:p>
            <a:pPr/>
            <a:r>
              <a:t>-</a:t>
            </a:r>
          </a:p>
        </p:txBody>
      </p:sp>
      <p:sp>
        <p:nvSpPr>
          <p:cNvPr id="633" name="Parse GFF3 Files"/>
          <p:cNvSpPr txBox="1"/>
          <p:nvPr/>
        </p:nvSpPr>
        <p:spPr>
          <a:xfrm>
            <a:off x="9059354" y="1022546"/>
            <a:ext cx="626529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Parse GFF3 Files</a:t>
            </a:r>
          </a:p>
        </p:txBody>
      </p:sp>
      <p:sp>
        <p:nvSpPr>
          <p:cNvPr id="634"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24" name="2012_062412_173901_ 374.jpg" descr="2012_062412_173901_ 374.jpg"/>
          <p:cNvPicPr>
            <a:picLocks noChangeAspect="1"/>
          </p:cNvPicPr>
          <p:nvPr/>
        </p:nvPicPr>
        <p:blipFill>
          <a:blip r:embed="rId3">
            <a:extLst/>
          </a:blip>
          <a:stretch>
            <a:fillRect/>
          </a:stretch>
        </p:blipFill>
        <p:spPr>
          <a:xfrm>
            <a:off x="13182244" y="5772098"/>
            <a:ext cx="9880029" cy="6791170"/>
          </a:xfrm>
          <a:prstGeom prst="rect">
            <a:avLst/>
          </a:prstGeom>
          <a:ln w="12700">
            <a:miter lim="400000"/>
          </a:ln>
        </p:spPr>
      </p:pic>
      <p:sp>
        <p:nvSpPr>
          <p:cNvPr id="125" name="S. Leys"/>
          <p:cNvSpPr txBox="1"/>
          <p:nvPr/>
        </p:nvSpPr>
        <p:spPr>
          <a:xfrm>
            <a:off x="22081884" y="11557587"/>
            <a:ext cx="993014" cy="44056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000">
                <a:solidFill>
                  <a:srgbClr val="FFFFFF"/>
                </a:solidFill>
              </a:defRPr>
            </a:lvl1pPr>
          </a:lstStyle>
          <a:p>
            <a:pPr/>
            <a:r>
              <a:t>S. Leys</a:t>
            </a:r>
          </a:p>
        </p:txBody>
      </p:sp>
      <p:pic>
        <p:nvPicPr>
          <p:cNvPr id="126" name="pleuro-bachei1.jpg" descr="pleuro-bachei1.jpg"/>
          <p:cNvPicPr>
            <a:picLocks noChangeAspect="1"/>
          </p:cNvPicPr>
          <p:nvPr/>
        </p:nvPicPr>
        <p:blipFill>
          <a:blip r:embed="rId4">
            <a:extLst/>
          </a:blip>
          <a:stretch>
            <a:fillRect/>
          </a:stretch>
        </p:blipFill>
        <p:spPr>
          <a:xfrm>
            <a:off x="1321727" y="2851116"/>
            <a:ext cx="10877587" cy="7296351"/>
          </a:xfrm>
          <a:prstGeom prst="rect">
            <a:avLst/>
          </a:prstGeom>
          <a:ln w="12700">
            <a:miter lim="400000"/>
          </a:ln>
        </p:spPr>
      </p:pic>
      <p:sp>
        <p:nvSpPr>
          <p:cNvPr id="127" name="Are Ctenophores Sister to the Rest of Animals?"/>
          <p:cNvSpPr txBox="1"/>
          <p:nvPr/>
        </p:nvSpPr>
        <p:spPr>
          <a:xfrm>
            <a:off x="3548951" y="1097089"/>
            <a:ext cx="17286098"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solidFill>
                  <a:srgbClr val="FFFFFF"/>
                </a:solidFill>
              </a:defRPr>
            </a:lvl1pPr>
          </a:lstStyle>
          <a:p>
            <a:pPr/>
            <a:r>
              <a:t>Are Ctenophores Sister to the Rest of Animals?</a:t>
            </a:r>
          </a:p>
        </p:txBody>
      </p:sp>
      <p:sp>
        <p:nvSpPr>
          <p:cNvPr id="128" name="Dunn et al., 2008"/>
          <p:cNvSpPr txBox="1"/>
          <p:nvPr/>
        </p:nvSpPr>
        <p:spPr>
          <a:xfrm>
            <a:off x="20510769" y="13028733"/>
            <a:ext cx="336288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solidFill>
                  <a:srgbClr val="FFFFFF"/>
                </a:solidFill>
              </a:defRPr>
            </a:lvl1pPr>
          </a:lstStyle>
          <a:p>
            <a:pPr/>
            <a:r>
              <a:t>Dunn et al., 2008</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8" name="Parse GFF3 Files"/>
          <p:cNvSpPr txBox="1"/>
          <p:nvPr/>
        </p:nvSpPr>
        <p:spPr>
          <a:xfrm>
            <a:off x="9586546" y="1047393"/>
            <a:ext cx="6265292"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Parse GFF3 Files</a:t>
            </a:r>
          </a:p>
        </p:txBody>
      </p:sp>
      <p:sp>
        <p:nvSpPr>
          <p:cNvPr id="639"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640" name="Rectangle"/>
          <p:cNvSpPr/>
          <p:nvPr/>
        </p:nvSpPr>
        <p:spPr>
          <a:xfrm>
            <a:off x="7071894" y="6748597"/>
            <a:ext cx="11294596" cy="218807"/>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41" name="Rectangle"/>
          <p:cNvSpPr/>
          <p:nvPr/>
        </p:nvSpPr>
        <p:spPr>
          <a:xfrm>
            <a:off x="9493108" y="6567281"/>
            <a:ext cx="1270001" cy="581438"/>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42" name="Rectangle"/>
          <p:cNvSpPr/>
          <p:nvPr/>
        </p:nvSpPr>
        <p:spPr>
          <a:xfrm>
            <a:off x="12084191" y="6567281"/>
            <a:ext cx="1270001" cy="581438"/>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43" name="Rectangle"/>
          <p:cNvSpPr/>
          <p:nvPr/>
        </p:nvSpPr>
        <p:spPr>
          <a:xfrm>
            <a:off x="14675274" y="6567281"/>
            <a:ext cx="1270001" cy="581438"/>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44" name="Animal 1 Scaffold"/>
          <p:cNvSpPr txBox="1"/>
          <p:nvPr/>
        </p:nvSpPr>
        <p:spPr>
          <a:xfrm>
            <a:off x="1666985" y="6414452"/>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8" name="Parse GFF3 Files"/>
          <p:cNvSpPr txBox="1"/>
          <p:nvPr/>
        </p:nvSpPr>
        <p:spPr>
          <a:xfrm>
            <a:off x="9586546" y="1022546"/>
            <a:ext cx="626529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Parse GFF3 Files</a:t>
            </a:r>
          </a:p>
        </p:txBody>
      </p:sp>
      <p:sp>
        <p:nvSpPr>
          <p:cNvPr id="649"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650" name="Rectangle"/>
          <p:cNvSpPr/>
          <p:nvPr/>
        </p:nvSpPr>
        <p:spPr>
          <a:xfrm>
            <a:off x="7071894" y="6748597"/>
            <a:ext cx="11294596" cy="218807"/>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51" name="Rectangle"/>
          <p:cNvSpPr/>
          <p:nvPr/>
        </p:nvSpPr>
        <p:spPr>
          <a:xfrm>
            <a:off x="9493108" y="6567281"/>
            <a:ext cx="1270001" cy="581438"/>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52" name="Rectangle"/>
          <p:cNvSpPr/>
          <p:nvPr/>
        </p:nvSpPr>
        <p:spPr>
          <a:xfrm>
            <a:off x="12084191" y="6567281"/>
            <a:ext cx="1270001" cy="581438"/>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53" name="Rectangle"/>
          <p:cNvSpPr/>
          <p:nvPr/>
        </p:nvSpPr>
        <p:spPr>
          <a:xfrm>
            <a:off x="14675274" y="6567281"/>
            <a:ext cx="1270001" cy="581438"/>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54" name="Gene 1"/>
          <p:cNvSpPr txBox="1"/>
          <p:nvPr/>
        </p:nvSpPr>
        <p:spPr>
          <a:xfrm>
            <a:off x="9372851" y="5931615"/>
            <a:ext cx="151051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Gene 1</a:t>
            </a:r>
          </a:p>
        </p:txBody>
      </p:sp>
      <p:sp>
        <p:nvSpPr>
          <p:cNvPr id="655" name="Gene 2"/>
          <p:cNvSpPr txBox="1"/>
          <p:nvPr/>
        </p:nvSpPr>
        <p:spPr>
          <a:xfrm>
            <a:off x="11963935" y="5931615"/>
            <a:ext cx="151051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Gene 2</a:t>
            </a:r>
          </a:p>
        </p:txBody>
      </p:sp>
      <p:sp>
        <p:nvSpPr>
          <p:cNvPr id="656" name="Gene 3"/>
          <p:cNvSpPr txBox="1"/>
          <p:nvPr/>
        </p:nvSpPr>
        <p:spPr>
          <a:xfrm>
            <a:off x="14555018" y="5931615"/>
            <a:ext cx="151051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Gene 3</a:t>
            </a:r>
          </a:p>
        </p:txBody>
      </p:sp>
      <p:sp>
        <p:nvSpPr>
          <p:cNvPr id="657" name="Animal 1 Scaffold"/>
          <p:cNvSpPr txBox="1"/>
          <p:nvPr/>
        </p:nvSpPr>
        <p:spPr>
          <a:xfrm>
            <a:off x="1666985" y="6414452"/>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
        <p:nvSpPr>
          <p:cNvPr id="658" name="Scaffold ID + Gene Name"/>
          <p:cNvSpPr txBox="1"/>
          <p:nvPr/>
        </p:nvSpPr>
        <p:spPr>
          <a:xfrm>
            <a:off x="9021586" y="3878477"/>
            <a:ext cx="739521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Scaffold ID + Gene Name</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2" name="Rectangle"/>
          <p:cNvSpPr/>
          <p:nvPr/>
        </p:nvSpPr>
        <p:spPr>
          <a:xfrm>
            <a:off x="279972" y="3841386"/>
            <a:ext cx="15781271" cy="8305236"/>
          </a:xfrm>
          <a:prstGeom prst="rect">
            <a:avLst/>
          </a:prstGeom>
          <a:solidFill>
            <a:schemeClr val="accent3">
              <a:alpha val="29191"/>
            </a:schemeClr>
          </a:solidFill>
          <a:ln w="12700">
            <a:solidFill>
              <a:schemeClr val="accent1">
                <a:lumOff val="-13575"/>
                <a:alpha val="29191"/>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63" name="gff3 file"/>
          <p:cNvSpPr txBox="1"/>
          <p:nvPr/>
        </p:nvSpPr>
        <p:spPr>
          <a:xfrm>
            <a:off x="2220094" y="5041248"/>
            <a:ext cx="22269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gff3 file</a:t>
            </a:r>
          </a:p>
        </p:txBody>
      </p:sp>
      <p:sp>
        <p:nvSpPr>
          <p:cNvPr id="664" name="peptide fasta"/>
          <p:cNvSpPr txBox="1"/>
          <p:nvPr/>
        </p:nvSpPr>
        <p:spPr>
          <a:xfrm>
            <a:off x="275724" y="9736321"/>
            <a:ext cx="4293871"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peptide fasta </a:t>
            </a:r>
          </a:p>
        </p:txBody>
      </p:sp>
      <p:sp>
        <p:nvSpPr>
          <p:cNvPr id="665" name="aggregate"/>
          <p:cNvSpPr txBox="1"/>
          <p:nvPr/>
        </p:nvSpPr>
        <p:spPr>
          <a:xfrm>
            <a:off x="12871637" y="7550456"/>
            <a:ext cx="31896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aggregate </a:t>
            </a:r>
          </a:p>
        </p:txBody>
      </p:sp>
      <p:sp>
        <p:nvSpPr>
          <p:cNvPr id="666" name="cluster"/>
          <p:cNvSpPr txBox="1"/>
          <p:nvPr/>
        </p:nvSpPr>
        <p:spPr>
          <a:xfrm>
            <a:off x="17622597" y="7550456"/>
            <a:ext cx="206057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cluster</a:t>
            </a:r>
          </a:p>
        </p:txBody>
      </p:sp>
      <p:sp>
        <p:nvSpPr>
          <p:cNvPr id="667" name="longest…"/>
          <p:cNvSpPr txBox="1"/>
          <p:nvPr/>
        </p:nvSpPr>
        <p:spPr>
          <a:xfrm>
            <a:off x="4833469" y="9348971"/>
            <a:ext cx="3436621" cy="16738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5000"/>
            </a:pPr>
            <a:r>
              <a:t>longest </a:t>
            </a:r>
          </a:p>
          <a:p>
            <a:pPr>
              <a:defRPr sz="5000"/>
            </a:pPr>
            <a:r>
              <a:t>sequences</a:t>
            </a:r>
          </a:p>
        </p:txBody>
      </p:sp>
      <p:sp>
        <p:nvSpPr>
          <p:cNvPr id="668" name="homologs (Agalma)"/>
          <p:cNvSpPr txBox="1"/>
          <p:nvPr/>
        </p:nvSpPr>
        <p:spPr>
          <a:xfrm>
            <a:off x="8759381" y="9323571"/>
            <a:ext cx="3164206" cy="16738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5000"/>
            </a:pPr>
            <a:r>
              <a:t>homologs</a:t>
            </a:r>
            <a:br/>
            <a:r>
              <a:t>(Agalma)</a:t>
            </a:r>
          </a:p>
        </p:txBody>
      </p:sp>
      <p:sp>
        <p:nvSpPr>
          <p:cNvPr id="669" name="parse gene data"/>
          <p:cNvSpPr txBox="1"/>
          <p:nvPr/>
        </p:nvSpPr>
        <p:spPr>
          <a:xfrm>
            <a:off x="7108698" y="5041248"/>
            <a:ext cx="47542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parse gene data</a:t>
            </a:r>
          </a:p>
        </p:txBody>
      </p:sp>
      <p:sp>
        <p:nvSpPr>
          <p:cNvPr id="670" name="identify…"/>
          <p:cNvSpPr txBox="1"/>
          <p:nvPr/>
        </p:nvSpPr>
        <p:spPr>
          <a:xfrm>
            <a:off x="20045204" y="7169456"/>
            <a:ext cx="5450288" cy="164909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b="0" sz="5000"/>
            </a:pPr>
            <a:r>
              <a:t>identify</a:t>
            </a:r>
          </a:p>
          <a:p>
            <a:pPr>
              <a:defRPr b="0" sz="5000"/>
            </a:pPr>
            <a:r>
              <a:t>ghost loci</a:t>
            </a:r>
          </a:p>
        </p:txBody>
      </p:sp>
      <p:sp>
        <p:nvSpPr>
          <p:cNvPr id="671" name="Line"/>
          <p:cNvSpPr/>
          <p:nvPr/>
        </p:nvSpPr>
        <p:spPr>
          <a:xfrm>
            <a:off x="12050030" y="5950086"/>
            <a:ext cx="1239729" cy="1239730"/>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72" name="Line"/>
          <p:cNvSpPr/>
          <p:nvPr/>
        </p:nvSpPr>
        <p:spPr>
          <a:xfrm flipV="1">
            <a:off x="12017673" y="8914391"/>
            <a:ext cx="1299424" cy="117314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73" name="Line"/>
          <p:cNvSpPr/>
          <p:nvPr/>
        </p:nvSpPr>
        <p:spPr>
          <a:xfrm>
            <a:off x="4857941" y="5484796"/>
            <a:ext cx="1839856"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74" name="Line"/>
          <p:cNvSpPr/>
          <p:nvPr/>
        </p:nvSpPr>
        <p:spPr>
          <a:xfrm>
            <a:off x="16196257" y="8025848"/>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75" name="Line"/>
          <p:cNvSpPr/>
          <p:nvPr/>
        </p:nvSpPr>
        <p:spPr>
          <a:xfrm>
            <a:off x="20061820" y="7994004"/>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76" name="Line"/>
          <p:cNvSpPr/>
          <p:nvPr/>
        </p:nvSpPr>
        <p:spPr>
          <a:xfrm>
            <a:off x="4453520"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77" name="Line"/>
          <p:cNvSpPr/>
          <p:nvPr/>
        </p:nvSpPr>
        <p:spPr>
          <a:xfrm>
            <a:off x="8106751"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78" name="Identify Homologous Genes"/>
          <p:cNvSpPr txBox="1"/>
          <p:nvPr/>
        </p:nvSpPr>
        <p:spPr>
          <a:xfrm>
            <a:off x="2725002" y="11197033"/>
            <a:ext cx="6870320" cy="75044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Identify Homologous Genes</a:t>
            </a:r>
          </a:p>
        </p:txBody>
      </p:sp>
      <p:sp>
        <p:nvSpPr>
          <p:cNvPr id="679" name="Rectangle"/>
          <p:cNvSpPr/>
          <p:nvPr/>
        </p:nvSpPr>
        <p:spPr>
          <a:xfrm>
            <a:off x="340565" y="9238360"/>
            <a:ext cx="11639194" cy="1895079"/>
          </a:xfrm>
          <a:prstGeom prst="rect">
            <a:avLst/>
          </a:prstGeom>
          <a:ln w="635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80" name="Synteny Analysis Overview"/>
          <p:cNvSpPr txBox="1"/>
          <p:nvPr/>
        </p:nvSpPr>
        <p:spPr>
          <a:xfrm>
            <a:off x="7259129" y="1022546"/>
            <a:ext cx="986574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Synteny Analysis Overview</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4" name="Identify Homologs: Agalma"/>
          <p:cNvSpPr txBox="1"/>
          <p:nvPr/>
        </p:nvSpPr>
        <p:spPr>
          <a:xfrm>
            <a:off x="7213409" y="1022546"/>
            <a:ext cx="995718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Identify Homologs: Agalma</a:t>
            </a:r>
          </a:p>
        </p:txBody>
      </p:sp>
      <p:sp>
        <p:nvSpPr>
          <p:cNvPr id="685" name="geneA"/>
          <p:cNvSpPr txBox="1"/>
          <p:nvPr/>
        </p:nvSpPr>
        <p:spPr>
          <a:xfrm>
            <a:off x="3412572" y="5407857"/>
            <a:ext cx="1604392"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geneA</a:t>
            </a:r>
          </a:p>
        </p:txBody>
      </p:sp>
      <p:sp>
        <p:nvSpPr>
          <p:cNvPr id="686" name="Animal A"/>
          <p:cNvSpPr txBox="1"/>
          <p:nvPr/>
        </p:nvSpPr>
        <p:spPr>
          <a:xfrm>
            <a:off x="3060782" y="3861939"/>
            <a:ext cx="2307972"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Animal A</a:t>
            </a:r>
          </a:p>
        </p:txBody>
      </p:sp>
      <p:sp>
        <p:nvSpPr>
          <p:cNvPr id="687" name="Animal B"/>
          <p:cNvSpPr txBox="1"/>
          <p:nvPr/>
        </p:nvSpPr>
        <p:spPr>
          <a:xfrm>
            <a:off x="8895795" y="3861939"/>
            <a:ext cx="2317624"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Animal B</a:t>
            </a:r>
          </a:p>
        </p:txBody>
      </p:sp>
      <p:sp>
        <p:nvSpPr>
          <p:cNvPr id="688" name="geneC"/>
          <p:cNvSpPr txBox="1"/>
          <p:nvPr/>
        </p:nvSpPr>
        <p:spPr>
          <a:xfrm>
            <a:off x="1785855" y="7432018"/>
            <a:ext cx="164198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geneC</a:t>
            </a:r>
          </a:p>
        </p:txBody>
      </p:sp>
      <p:sp>
        <p:nvSpPr>
          <p:cNvPr id="689" name="geneD"/>
          <p:cNvSpPr txBox="1"/>
          <p:nvPr/>
        </p:nvSpPr>
        <p:spPr>
          <a:xfrm>
            <a:off x="3805974" y="8145191"/>
            <a:ext cx="1632840" cy="73825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geneD</a:t>
            </a:r>
          </a:p>
        </p:txBody>
      </p:sp>
      <p:sp>
        <p:nvSpPr>
          <p:cNvPr id="690" name="geneB"/>
          <p:cNvSpPr txBox="1"/>
          <p:nvPr/>
        </p:nvSpPr>
        <p:spPr>
          <a:xfrm>
            <a:off x="1795253" y="6214207"/>
            <a:ext cx="1623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geneB</a:t>
            </a:r>
          </a:p>
        </p:txBody>
      </p:sp>
      <p:sp>
        <p:nvSpPr>
          <p:cNvPr id="691" name="geneE"/>
          <p:cNvSpPr txBox="1"/>
          <p:nvPr/>
        </p:nvSpPr>
        <p:spPr>
          <a:xfrm>
            <a:off x="3745111" y="6656451"/>
            <a:ext cx="158559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geneE</a:t>
            </a:r>
          </a:p>
        </p:txBody>
      </p:sp>
      <p:sp>
        <p:nvSpPr>
          <p:cNvPr id="692" name="geneH"/>
          <p:cNvSpPr txBox="1"/>
          <p:nvPr/>
        </p:nvSpPr>
        <p:spPr>
          <a:xfrm>
            <a:off x="9449683" y="4945219"/>
            <a:ext cx="164198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geneH</a:t>
            </a:r>
          </a:p>
        </p:txBody>
      </p:sp>
      <p:sp>
        <p:nvSpPr>
          <p:cNvPr id="693" name="geneI"/>
          <p:cNvSpPr txBox="1"/>
          <p:nvPr/>
        </p:nvSpPr>
        <p:spPr>
          <a:xfrm>
            <a:off x="8810087" y="8149061"/>
            <a:ext cx="140678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geneI</a:t>
            </a:r>
          </a:p>
        </p:txBody>
      </p:sp>
      <p:sp>
        <p:nvSpPr>
          <p:cNvPr id="694" name="geneG"/>
          <p:cNvSpPr txBox="1"/>
          <p:nvPr/>
        </p:nvSpPr>
        <p:spPr>
          <a:xfrm>
            <a:off x="8154200" y="6214207"/>
            <a:ext cx="166078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geneG</a:t>
            </a:r>
          </a:p>
        </p:txBody>
      </p:sp>
      <p:sp>
        <p:nvSpPr>
          <p:cNvPr id="695" name="geneJ"/>
          <p:cNvSpPr txBox="1"/>
          <p:nvPr/>
        </p:nvSpPr>
        <p:spPr>
          <a:xfrm>
            <a:off x="10570902" y="7665213"/>
            <a:ext cx="153886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geneJ</a:t>
            </a:r>
          </a:p>
        </p:txBody>
      </p:sp>
      <p:sp>
        <p:nvSpPr>
          <p:cNvPr id="696" name="geneF"/>
          <p:cNvSpPr txBox="1"/>
          <p:nvPr/>
        </p:nvSpPr>
        <p:spPr>
          <a:xfrm>
            <a:off x="10331674" y="6214207"/>
            <a:ext cx="1566800"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lvl1pPr>
          </a:lstStyle>
          <a:p>
            <a:pPr/>
            <a:r>
              <a:t>geneF</a:t>
            </a:r>
          </a:p>
        </p:txBody>
      </p:sp>
      <p:sp>
        <p:nvSpPr>
          <p:cNvPr id="697" name="Oval"/>
          <p:cNvSpPr/>
          <p:nvPr/>
        </p:nvSpPr>
        <p:spPr>
          <a:xfrm>
            <a:off x="7948605" y="6146455"/>
            <a:ext cx="2071970" cy="1026157"/>
          </a:xfrm>
          <a:prstGeom prst="ellipse">
            <a:avLst/>
          </a:prstGeom>
          <a:ln w="381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98" name="Oval"/>
          <p:cNvSpPr/>
          <p:nvPr/>
        </p:nvSpPr>
        <p:spPr>
          <a:xfrm>
            <a:off x="3586408" y="6654668"/>
            <a:ext cx="2071971" cy="975356"/>
          </a:xfrm>
          <a:prstGeom prst="ellipse">
            <a:avLst/>
          </a:prstGeom>
          <a:ln w="381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699" name="Line"/>
          <p:cNvSpPr/>
          <p:nvPr/>
        </p:nvSpPr>
        <p:spPr>
          <a:xfrm flipV="1">
            <a:off x="5969660" y="6500355"/>
            <a:ext cx="1816656" cy="341236"/>
          </a:xfrm>
          <a:prstGeom prst="line">
            <a:avLst/>
          </a:prstGeom>
          <a:ln w="63500">
            <a:solidFill>
              <a:schemeClr val="accent5">
                <a:hueOff val="-82419"/>
                <a:satOff val="-9513"/>
                <a:lumOff val="-16343"/>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00" name="Line"/>
          <p:cNvSpPr/>
          <p:nvPr/>
        </p:nvSpPr>
        <p:spPr>
          <a:xfrm flipH="1">
            <a:off x="5828099" y="6952770"/>
            <a:ext cx="1947305" cy="325400"/>
          </a:xfrm>
          <a:prstGeom prst="line">
            <a:avLst/>
          </a:prstGeom>
          <a:ln w="63500">
            <a:solidFill>
              <a:schemeClr val="accent5">
                <a:hueOff val="-82419"/>
                <a:satOff val="-9513"/>
                <a:lumOff val="-16343"/>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01" name="All vs All BLAST: Define homologs as Reciprocal Best Hits"/>
          <p:cNvSpPr txBox="1"/>
          <p:nvPr/>
        </p:nvSpPr>
        <p:spPr>
          <a:xfrm>
            <a:off x="641111" y="10989909"/>
            <a:ext cx="13508356"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marL="228600" indent="-228600">
              <a:buSzPct val="100000"/>
              <a:buChar char="•"/>
              <a:defRPr b="0" sz="4000"/>
            </a:lvl1pPr>
          </a:lstStyle>
          <a:p>
            <a:pPr/>
            <a:r>
              <a:t>All vs All BLAST: Define homologs as Reciprocal Best Hits</a:t>
            </a:r>
          </a:p>
        </p:txBody>
      </p:sp>
      <p:sp>
        <p:nvSpPr>
          <p:cNvPr id="702" name="homology_id"/>
          <p:cNvSpPr txBox="1"/>
          <p:nvPr/>
        </p:nvSpPr>
        <p:spPr>
          <a:xfrm>
            <a:off x="14605032" y="4611144"/>
            <a:ext cx="3248788"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homology_id</a:t>
            </a:r>
          </a:p>
        </p:txBody>
      </p:sp>
      <p:sp>
        <p:nvSpPr>
          <p:cNvPr id="703" name="gene"/>
          <p:cNvSpPr txBox="1"/>
          <p:nvPr/>
        </p:nvSpPr>
        <p:spPr>
          <a:xfrm>
            <a:off x="18406069" y="4635780"/>
            <a:ext cx="1350392"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gene</a:t>
            </a:r>
          </a:p>
        </p:txBody>
      </p:sp>
      <p:sp>
        <p:nvSpPr>
          <p:cNvPr id="704" name="catalog_id"/>
          <p:cNvSpPr txBox="1"/>
          <p:nvPr/>
        </p:nvSpPr>
        <p:spPr>
          <a:xfrm>
            <a:off x="20771026" y="4673170"/>
            <a:ext cx="2656460" cy="75044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catalog_id</a:t>
            </a:r>
          </a:p>
        </p:txBody>
      </p:sp>
      <p:sp>
        <p:nvSpPr>
          <p:cNvPr id="705" name="geneE"/>
          <p:cNvSpPr txBox="1"/>
          <p:nvPr/>
        </p:nvSpPr>
        <p:spPr>
          <a:xfrm>
            <a:off x="18377843" y="5599499"/>
            <a:ext cx="1406843"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geneE</a:t>
            </a:r>
          </a:p>
        </p:txBody>
      </p:sp>
      <p:sp>
        <p:nvSpPr>
          <p:cNvPr id="706" name="1"/>
          <p:cNvSpPr txBox="1"/>
          <p:nvPr/>
        </p:nvSpPr>
        <p:spPr>
          <a:xfrm>
            <a:off x="16028067" y="5599499"/>
            <a:ext cx="402718"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1</a:t>
            </a:r>
          </a:p>
        </p:txBody>
      </p:sp>
      <p:sp>
        <p:nvSpPr>
          <p:cNvPr id="707" name="Animal1"/>
          <p:cNvSpPr txBox="1"/>
          <p:nvPr/>
        </p:nvSpPr>
        <p:spPr>
          <a:xfrm>
            <a:off x="21222701" y="5599499"/>
            <a:ext cx="1753109"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Animal1</a:t>
            </a:r>
          </a:p>
        </p:txBody>
      </p:sp>
      <p:sp>
        <p:nvSpPr>
          <p:cNvPr id="708" name="geneG"/>
          <p:cNvSpPr txBox="1"/>
          <p:nvPr/>
        </p:nvSpPr>
        <p:spPr>
          <a:xfrm>
            <a:off x="18344950" y="6434634"/>
            <a:ext cx="1472630"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geneG</a:t>
            </a:r>
          </a:p>
        </p:txBody>
      </p:sp>
      <p:sp>
        <p:nvSpPr>
          <p:cNvPr id="709" name="1"/>
          <p:cNvSpPr txBox="1"/>
          <p:nvPr/>
        </p:nvSpPr>
        <p:spPr>
          <a:xfrm>
            <a:off x="16028067" y="6434634"/>
            <a:ext cx="402718"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1</a:t>
            </a:r>
          </a:p>
        </p:txBody>
      </p:sp>
      <p:sp>
        <p:nvSpPr>
          <p:cNvPr id="710" name="Animal2"/>
          <p:cNvSpPr txBox="1"/>
          <p:nvPr/>
        </p:nvSpPr>
        <p:spPr>
          <a:xfrm>
            <a:off x="21222701" y="6434634"/>
            <a:ext cx="1753109"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Animal2</a:t>
            </a:r>
          </a:p>
        </p:txBody>
      </p:sp>
      <p:sp>
        <p:nvSpPr>
          <p:cNvPr id="711"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712" name="Rectangle"/>
          <p:cNvSpPr/>
          <p:nvPr/>
        </p:nvSpPr>
        <p:spPr>
          <a:xfrm>
            <a:off x="14386737" y="4628545"/>
            <a:ext cx="9243629" cy="2491437"/>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13" name="Rectangle"/>
          <p:cNvSpPr/>
          <p:nvPr/>
        </p:nvSpPr>
        <p:spPr>
          <a:xfrm>
            <a:off x="14386737" y="4621752"/>
            <a:ext cx="9243629" cy="778496"/>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7" name="Identify Homologs: Agalma"/>
          <p:cNvSpPr txBox="1"/>
          <p:nvPr/>
        </p:nvSpPr>
        <p:spPr>
          <a:xfrm>
            <a:off x="7213409" y="1022546"/>
            <a:ext cx="995718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Identify Homologs: Agalma</a:t>
            </a:r>
          </a:p>
        </p:txBody>
      </p:sp>
      <p:sp>
        <p:nvSpPr>
          <p:cNvPr id="718"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719" name="Rectangle"/>
          <p:cNvSpPr/>
          <p:nvPr/>
        </p:nvSpPr>
        <p:spPr>
          <a:xfrm>
            <a:off x="9493108" y="6567281"/>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20" name="Rectangle"/>
          <p:cNvSpPr/>
          <p:nvPr/>
        </p:nvSpPr>
        <p:spPr>
          <a:xfrm>
            <a:off x="12084191" y="6567281"/>
            <a:ext cx="1270001" cy="581438"/>
          </a:xfrm>
          <a:prstGeom prst="rect">
            <a:avLst/>
          </a:prstGeom>
          <a:solidFill>
            <a:schemeClr val="accent4">
              <a:hueOff val="-461056"/>
              <a:satOff val="4338"/>
              <a:lumOff val="-10225"/>
            </a:schemeClr>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21" name="Rectangle"/>
          <p:cNvSpPr/>
          <p:nvPr/>
        </p:nvSpPr>
        <p:spPr>
          <a:xfrm>
            <a:off x="14675274" y="6567281"/>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22" name="Gene 1"/>
          <p:cNvSpPr txBox="1"/>
          <p:nvPr/>
        </p:nvSpPr>
        <p:spPr>
          <a:xfrm>
            <a:off x="9395407"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723" name="Gene 2"/>
          <p:cNvSpPr txBox="1"/>
          <p:nvPr/>
        </p:nvSpPr>
        <p:spPr>
          <a:xfrm>
            <a:off x="11986490"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2</a:t>
            </a:r>
          </a:p>
        </p:txBody>
      </p:sp>
      <p:sp>
        <p:nvSpPr>
          <p:cNvPr id="724" name="Gene 3"/>
          <p:cNvSpPr txBox="1"/>
          <p:nvPr/>
        </p:nvSpPr>
        <p:spPr>
          <a:xfrm>
            <a:off x="14577573"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725" name="Rectangle"/>
          <p:cNvSpPr/>
          <p:nvPr/>
        </p:nvSpPr>
        <p:spPr>
          <a:xfrm>
            <a:off x="9493108" y="10074473"/>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26" name="Rectangle"/>
          <p:cNvSpPr/>
          <p:nvPr/>
        </p:nvSpPr>
        <p:spPr>
          <a:xfrm>
            <a:off x="14675274" y="10074473"/>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27" name="Gene 1"/>
          <p:cNvSpPr txBox="1"/>
          <p:nvPr/>
        </p:nvSpPr>
        <p:spPr>
          <a:xfrm>
            <a:off x="9395407"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728" name="Gene 3"/>
          <p:cNvSpPr txBox="1"/>
          <p:nvPr/>
        </p:nvSpPr>
        <p:spPr>
          <a:xfrm>
            <a:off x="14577573"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729" name="Line"/>
          <p:cNvSpPr/>
          <p:nvPr/>
        </p:nvSpPr>
        <p:spPr>
          <a:xfrm flipV="1">
            <a:off x="10128107"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30" name="Line"/>
          <p:cNvSpPr/>
          <p:nvPr/>
        </p:nvSpPr>
        <p:spPr>
          <a:xfrm flipV="1">
            <a:off x="15310275"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31" name="Animal 1 Scaffold"/>
          <p:cNvSpPr txBox="1"/>
          <p:nvPr/>
        </p:nvSpPr>
        <p:spPr>
          <a:xfrm>
            <a:off x="1666985" y="6414452"/>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
        <p:nvSpPr>
          <p:cNvPr id="732" name="Animal 2 Scaffold"/>
          <p:cNvSpPr txBox="1"/>
          <p:nvPr/>
        </p:nvSpPr>
        <p:spPr>
          <a:xfrm>
            <a:off x="1666985" y="9921645"/>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2 Scaffold</a:t>
            </a:r>
          </a:p>
        </p:txBody>
      </p:sp>
      <p:sp>
        <p:nvSpPr>
          <p:cNvPr id="733" name="Gene Name + Homology ID"/>
          <p:cNvSpPr txBox="1"/>
          <p:nvPr/>
        </p:nvSpPr>
        <p:spPr>
          <a:xfrm>
            <a:off x="8734249" y="3878477"/>
            <a:ext cx="796988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Gene Name + Homology ID</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37" name="Rectangle"/>
          <p:cNvSpPr/>
          <p:nvPr/>
        </p:nvSpPr>
        <p:spPr>
          <a:xfrm>
            <a:off x="279972" y="3841386"/>
            <a:ext cx="15781271" cy="8305236"/>
          </a:xfrm>
          <a:prstGeom prst="rect">
            <a:avLst/>
          </a:prstGeom>
          <a:solidFill>
            <a:schemeClr val="accent3">
              <a:alpha val="29191"/>
            </a:schemeClr>
          </a:solidFill>
          <a:ln w="12700">
            <a:solidFill>
              <a:schemeClr val="accent1">
                <a:lumOff val="-13575"/>
                <a:alpha val="29191"/>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38" name="gff3 file"/>
          <p:cNvSpPr txBox="1"/>
          <p:nvPr/>
        </p:nvSpPr>
        <p:spPr>
          <a:xfrm>
            <a:off x="2220094" y="5041248"/>
            <a:ext cx="22269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gff3 file</a:t>
            </a:r>
          </a:p>
        </p:txBody>
      </p:sp>
      <p:sp>
        <p:nvSpPr>
          <p:cNvPr id="739" name="peptide fasta"/>
          <p:cNvSpPr txBox="1"/>
          <p:nvPr/>
        </p:nvSpPr>
        <p:spPr>
          <a:xfrm>
            <a:off x="398279" y="9742351"/>
            <a:ext cx="404876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peptide fasta </a:t>
            </a:r>
          </a:p>
        </p:txBody>
      </p:sp>
      <p:sp>
        <p:nvSpPr>
          <p:cNvPr id="740" name="aggregate"/>
          <p:cNvSpPr txBox="1"/>
          <p:nvPr/>
        </p:nvSpPr>
        <p:spPr>
          <a:xfrm>
            <a:off x="12759876" y="7544426"/>
            <a:ext cx="3413126"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aggregate </a:t>
            </a:r>
          </a:p>
        </p:txBody>
      </p:sp>
      <p:sp>
        <p:nvSpPr>
          <p:cNvPr id="741" name="cluster"/>
          <p:cNvSpPr txBox="1"/>
          <p:nvPr/>
        </p:nvSpPr>
        <p:spPr>
          <a:xfrm>
            <a:off x="17622597" y="7550456"/>
            <a:ext cx="206057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cluster</a:t>
            </a:r>
          </a:p>
        </p:txBody>
      </p:sp>
      <p:sp>
        <p:nvSpPr>
          <p:cNvPr id="742" name="longest…"/>
          <p:cNvSpPr txBox="1"/>
          <p:nvPr/>
        </p:nvSpPr>
        <p:spPr>
          <a:xfrm>
            <a:off x="4933164" y="9361351"/>
            <a:ext cx="323723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longest </a:t>
            </a:r>
          </a:p>
          <a:p>
            <a:pPr>
              <a:defRPr b="0" sz="5000"/>
            </a:pPr>
            <a:r>
              <a:t>sequences</a:t>
            </a:r>
          </a:p>
        </p:txBody>
      </p:sp>
      <p:sp>
        <p:nvSpPr>
          <p:cNvPr id="743" name="homologs (Agalma)"/>
          <p:cNvSpPr txBox="1"/>
          <p:nvPr/>
        </p:nvSpPr>
        <p:spPr>
          <a:xfrm>
            <a:off x="8858124" y="9335951"/>
            <a:ext cx="296672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homologs</a:t>
            </a:r>
            <a:br/>
            <a:r>
              <a:t>(Agalma)</a:t>
            </a:r>
          </a:p>
        </p:txBody>
      </p:sp>
      <p:sp>
        <p:nvSpPr>
          <p:cNvPr id="744" name="parse gene data"/>
          <p:cNvSpPr txBox="1"/>
          <p:nvPr/>
        </p:nvSpPr>
        <p:spPr>
          <a:xfrm>
            <a:off x="7108698" y="5041248"/>
            <a:ext cx="47542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parse gene data</a:t>
            </a:r>
          </a:p>
        </p:txBody>
      </p:sp>
      <p:sp>
        <p:nvSpPr>
          <p:cNvPr id="745" name="identify…"/>
          <p:cNvSpPr txBox="1"/>
          <p:nvPr/>
        </p:nvSpPr>
        <p:spPr>
          <a:xfrm>
            <a:off x="20045204" y="7169456"/>
            <a:ext cx="5450288" cy="164909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b="0" sz="5000"/>
            </a:pPr>
            <a:r>
              <a:t>identify</a:t>
            </a:r>
          </a:p>
          <a:p>
            <a:pPr>
              <a:defRPr b="0" sz="5000"/>
            </a:pPr>
            <a:r>
              <a:t>ghost loci</a:t>
            </a:r>
          </a:p>
        </p:txBody>
      </p:sp>
      <p:sp>
        <p:nvSpPr>
          <p:cNvPr id="746" name="Line"/>
          <p:cNvSpPr/>
          <p:nvPr/>
        </p:nvSpPr>
        <p:spPr>
          <a:xfrm>
            <a:off x="12050030" y="5950086"/>
            <a:ext cx="1239729" cy="1239730"/>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47" name="Line"/>
          <p:cNvSpPr/>
          <p:nvPr/>
        </p:nvSpPr>
        <p:spPr>
          <a:xfrm flipV="1">
            <a:off x="12017673" y="8914391"/>
            <a:ext cx="1299424" cy="117314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48" name="Line"/>
          <p:cNvSpPr/>
          <p:nvPr/>
        </p:nvSpPr>
        <p:spPr>
          <a:xfrm>
            <a:off x="4857941" y="5484796"/>
            <a:ext cx="1839856"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49" name="Line"/>
          <p:cNvSpPr/>
          <p:nvPr/>
        </p:nvSpPr>
        <p:spPr>
          <a:xfrm>
            <a:off x="16196257" y="8025848"/>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50" name="Line"/>
          <p:cNvSpPr/>
          <p:nvPr/>
        </p:nvSpPr>
        <p:spPr>
          <a:xfrm>
            <a:off x="20061820" y="7994004"/>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51" name="Line"/>
          <p:cNvSpPr/>
          <p:nvPr/>
        </p:nvSpPr>
        <p:spPr>
          <a:xfrm>
            <a:off x="4453520"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52" name="Line"/>
          <p:cNvSpPr/>
          <p:nvPr/>
        </p:nvSpPr>
        <p:spPr>
          <a:xfrm>
            <a:off x="8106751"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53" name="Rectangle"/>
          <p:cNvSpPr/>
          <p:nvPr/>
        </p:nvSpPr>
        <p:spPr>
          <a:xfrm>
            <a:off x="12771797" y="7338192"/>
            <a:ext cx="3389284" cy="1375313"/>
          </a:xfrm>
          <a:prstGeom prst="rect">
            <a:avLst/>
          </a:prstGeom>
          <a:ln w="635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54" name="]"/>
          <p:cNvSpPr txBox="1"/>
          <p:nvPr/>
        </p:nvSpPr>
        <p:spPr>
          <a:xfrm>
            <a:off x="7457630" y="3075148"/>
            <a:ext cx="324740"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a:t>
            </a:r>
          </a:p>
        </p:txBody>
      </p:sp>
      <p:sp>
        <p:nvSpPr>
          <p:cNvPr id="755" name="Synteny Analysis Overview"/>
          <p:cNvSpPr txBox="1"/>
          <p:nvPr/>
        </p:nvSpPr>
        <p:spPr>
          <a:xfrm>
            <a:off x="7259129" y="1022546"/>
            <a:ext cx="986574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Synteny Analysis Overview</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9" name="Aggregate Data"/>
          <p:cNvSpPr txBox="1"/>
          <p:nvPr/>
        </p:nvSpPr>
        <p:spPr>
          <a:xfrm>
            <a:off x="9263570" y="1022546"/>
            <a:ext cx="5856860"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Aggregate Data</a:t>
            </a:r>
          </a:p>
        </p:txBody>
      </p:sp>
      <p:sp>
        <p:nvSpPr>
          <p:cNvPr id="760"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761" name="Rectangle"/>
          <p:cNvSpPr/>
          <p:nvPr/>
        </p:nvSpPr>
        <p:spPr>
          <a:xfrm>
            <a:off x="7071894" y="6748597"/>
            <a:ext cx="11294596" cy="218807"/>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62" name="Rectangle"/>
          <p:cNvSpPr/>
          <p:nvPr/>
        </p:nvSpPr>
        <p:spPr>
          <a:xfrm>
            <a:off x="9493108" y="6567281"/>
            <a:ext cx="1270001" cy="581438"/>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63" name="Rectangle"/>
          <p:cNvSpPr/>
          <p:nvPr/>
        </p:nvSpPr>
        <p:spPr>
          <a:xfrm>
            <a:off x="12084191" y="6567281"/>
            <a:ext cx="1270001" cy="581438"/>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64" name="Rectangle"/>
          <p:cNvSpPr/>
          <p:nvPr/>
        </p:nvSpPr>
        <p:spPr>
          <a:xfrm>
            <a:off x="14675274" y="6567281"/>
            <a:ext cx="1270001" cy="581438"/>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65" name="Gene 1"/>
          <p:cNvSpPr txBox="1"/>
          <p:nvPr/>
        </p:nvSpPr>
        <p:spPr>
          <a:xfrm>
            <a:off x="9372851" y="5931615"/>
            <a:ext cx="151051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Gene 1</a:t>
            </a:r>
          </a:p>
        </p:txBody>
      </p:sp>
      <p:sp>
        <p:nvSpPr>
          <p:cNvPr id="766" name="Gene 2"/>
          <p:cNvSpPr txBox="1"/>
          <p:nvPr/>
        </p:nvSpPr>
        <p:spPr>
          <a:xfrm>
            <a:off x="11963935" y="5931615"/>
            <a:ext cx="151051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Gene 2</a:t>
            </a:r>
          </a:p>
        </p:txBody>
      </p:sp>
      <p:sp>
        <p:nvSpPr>
          <p:cNvPr id="767" name="Gene 3"/>
          <p:cNvSpPr txBox="1"/>
          <p:nvPr/>
        </p:nvSpPr>
        <p:spPr>
          <a:xfrm>
            <a:off x="14555018" y="5931615"/>
            <a:ext cx="151051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Gene 3</a:t>
            </a:r>
          </a:p>
        </p:txBody>
      </p:sp>
      <p:sp>
        <p:nvSpPr>
          <p:cNvPr id="768" name="Animal 1 Scaffold"/>
          <p:cNvSpPr txBox="1"/>
          <p:nvPr/>
        </p:nvSpPr>
        <p:spPr>
          <a:xfrm>
            <a:off x="1666985" y="6414452"/>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
        <p:nvSpPr>
          <p:cNvPr id="769" name="Scaffold ID + Gene Name"/>
          <p:cNvSpPr txBox="1"/>
          <p:nvPr/>
        </p:nvSpPr>
        <p:spPr>
          <a:xfrm>
            <a:off x="9021586" y="3878477"/>
            <a:ext cx="739521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Scaffold ID + Gene Name</a:t>
            </a:r>
          </a:p>
        </p:txBody>
      </p:sp>
      <p:sp>
        <p:nvSpPr>
          <p:cNvPr id="770" name="GFF3:"/>
          <p:cNvSpPr txBox="1"/>
          <p:nvPr/>
        </p:nvSpPr>
        <p:spPr>
          <a:xfrm>
            <a:off x="6840785" y="3878477"/>
            <a:ext cx="207264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GFF3: </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4" name="Aggregate Data"/>
          <p:cNvSpPr txBox="1"/>
          <p:nvPr/>
        </p:nvSpPr>
        <p:spPr>
          <a:xfrm>
            <a:off x="9263570" y="1022546"/>
            <a:ext cx="5856860"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Aggregate Data</a:t>
            </a:r>
          </a:p>
        </p:txBody>
      </p:sp>
      <p:sp>
        <p:nvSpPr>
          <p:cNvPr id="775"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776" name="Rectangle"/>
          <p:cNvSpPr/>
          <p:nvPr/>
        </p:nvSpPr>
        <p:spPr>
          <a:xfrm>
            <a:off x="9493108" y="6567281"/>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77" name="Rectangle"/>
          <p:cNvSpPr/>
          <p:nvPr/>
        </p:nvSpPr>
        <p:spPr>
          <a:xfrm>
            <a:off x="12084191" y="6567281"/>
            <a:ext cx="1270001" cy="581438"/>
          </a:xfrm>
          <a:prstGeom prst="rect">
            <a:avLst/>
          </a:prstGeom>
          <a:solidFill>
            <a:schemeClr val="accent4">
              <a:hueOff val="-461056"/>
              <a:satOff val="4338"/>
              <a:lumOff val="-10225"/>
            </a:schemeClr>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78" name="Rectangle"/>
          <p:cNvSpPr/>
          <p:nvPr/>
        </p:nvSpPr>
        <p:spPr>
          <a:xfrm>
            <a:off x="14675274" y="6567281"/>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79" name="Gene 1"/>
          <p:cNvSpPr txBox="1"/>
          <p:nvPr/>
        </p:nvSpPr>
        <p:spPr>
          <a:xfrm>
            <a:off x="9395407"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780" name="Gene 2"/>
          <p:cNvSpPr txBox="1"/>
          <p:nvPr/>
        </p:nvSpPr>
        <p:spPr>
          <a:xfrm>
            <a:off x="11986490"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2</a:t>
            </a:r>
          </a:p>
        </p:txBody>
      </p:sp>
      <p:sp>
        <p:nvSpPr>
          <p:cNvPr id="781" name="Gene 3"/>
          <p:cNvSpPr txBox="1"/>
          <p:nvPr/>
        </p:nvSpPr>
        <p:spPr>
          <a:xfrm>
            <a:off x="14577573"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782" name="Rectangle"/>
          <p:cNvSpPr/>
          <p:nvPr/>
        </p:nvSpPr>
        <p:spPr>
          <a:xfrm>
            <a:off x="9493108" y="10074473"/>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83" name="Rectangle"/>
          <p:cNvSpPr/>
          <p:nvPr/>
        </p:nvSpPr>
        <p:spPr>
          <a:xfrm>
            <a:off x="14675274" y="10074473"/>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84" name="Gene 1"/>
          <p:cNvSpPr txBox="1"/>
          <p:nvPr/>
        </p:nvSpPr>
        <p:spPr>
          <a:xfrm>
            <a:off x="9395407"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785" name="Gene 3"/>
          <p:cNvSpPr txBox="1"/>
          <p:nvPr/>
        </p:nvSpPr>
        <p:spPr>
          <a:xfrm>
            <a:off x="14577573"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786" name="Line"/>
          <p:cNvSpPr/>
          <p:nvPr/>
        </p:nvSpPr>
        <p:spPr>
          <a:xfrm flipV="1">
            <a:off x="10128107"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87" name="Line"/>
          <p:cNvSpPr/>
          <p:nvPr/>
        </p:nvSpPr>
        <p:spPr>
          <a:xfrm flipV="1">
            <a:off x="15310275"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88" name="Animal 1 Scaffold"/>
          <p:cNvSpPr txBox="1"/>
          <p:nvPr/>
        </p:nvSpPr>
        <p:spPr>
          <a:xfrm>
            <a:off x="1666985" y="6414452"/>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
        <p:nvSpPr>
          <p:cNvPr id="789" name="Animal 2 Scaffold"/>
          <p:cNvSpPr txBox="1"/>
          <p:nvPr/>
        </p:nvSpPr>
        <p:spPr>
          <a:xfrm>
            <a:off x="1666985" y="9921645"/>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2 Scaffold</a:t>
            </a:r>
          </a:p>
        </p:txBody>
      </p:sp>
      <p:sp>
        <p:nvSpPr>
          <p:cNvPr id="790" name="Gene Name + Homology ID"/>
          <p:cNvSpPr txBox="1"/>
          <p:nvPr/>
        </p:nvSpPr>
        <p:spPr>
          <a:xfrm>
            <a:off x="8734249" y="3878477"/>
            <a:ext cx="796988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Gene Name + Homology ID</a:t>
            </a:r>
          </a:p>
        </p:txBody>
      </p:sp>
      <p:sp>
        <p:nvSpPr>
          <p:cNvPr id="791" name="Agalma:"/>
          <p:cNvSpPr txBox="1"/>
          <p:nvPr/>
        </p:nvSpPr>
        <p:spPr>
          <a:xfrm>
            <a:off x="6229526" y="3878477"/>
            <a:ext cx="247269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Agalma:</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5" name="Scaffold ID + Gene Name + Homology ID"/>
          <p:cNvSpPr txBox="1"/>
          <p:nvPr/>
        </p:nvSpPr>
        <p:spPr>
          <a:xfrm>
            <a:off x="6275070" y="3815370"/>
            <a:ext cx="1183386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Scaffold ID + Gene Name + Homology ID</a:t>
            </a:r>
          </a:p>
        </p:txBody>
      </p:sp>
      <p:sp>
        <p:nvSpPr>
          <p:cNvPr id="796"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797" name="Rectangle"/>
          <p:cNvSpPr/>
          <p:nvPr/>
        </p:nvSpPr>
        <p:spPr>
          <a:xfrm>
            <a:off x="7071894" y="6748597"/>
            <a:ext cx="11294596" cy="218807"/>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98" name="Rectangle"/>
          <p:cNvSpPr/>
          <p:nvPr/>
        </p:nvSpPr>
        <p:spPr>
          <a:xfrm>
            <a:off x="9493108" y="6567281"/>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799" name="Rectangle"/>
          <p:cNvSpPr/>
          <p:nvPr/>
        </p:nvSpPr>
        <p:spPr>
          <a:xfrm>
            <a:off x="12084191" y="6567281"/>
            <a:ext cx="1270001" cy="581438"/>
          </a:xfrm>
          <a:prstGeom prst="rect">
            <a:avLst/>
          </a:prstGeom>
          <a:solidFill>
            <a:schemeClr val="accent4">
              <a:hueOff val="-461056"/>
              <a:satOff val="4338"/>
              <a:lumOff val="-10225"/>
            </a:schemeClr>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00" name="Rectangle"/>
          <p:cNvSpPr/>
          <p:nvPr/>
        </p:nvSpPr>
        <p:spPr>
          <a:xfrm>
            <a:off x="14675274" y="6567281"/>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01" name="Gene 1"/>
          <p:cNvSpPr txBox="1"/>
          <p:nvPr/>
        </p:nvSpPr>
        <p:spPr>
          <a:xfrm>
            <a:off x="9395407"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802" name="Gene 2"/>
          <p:cNvSpPr txBox="1"/>
          <p:nvPr/>
        </p:nvSpPr>
        <p:spPr>
          <a:xfrm>
            <a:off x="11986490"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2</a:t>
            </a:r>
          </a:p>
        </p:txBody>
      </p:sp>
      <p:sp>
        <p:nvSpPr>
          <p:cNvPr id="803" name="Gene 3"/>
          <p:cNvSpPr txBox="1"/>
          <p:nvPr/>
        </p:nvSpPr>
        <p:spPr>
          <a:xfrm>
            <a:off x="14577573"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804" name="Rectangle"/>
          <p:cNvSpPr/>
          <p:nvPr/>
        </p:nvSpPr>
        <p:spPr>
          <a:xfrm>
            <a:off x="7071894" y="10255789"/>
            <a:ext cx="11294596" cy="218807"/>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05" name="Rectangle"/>
          <p:cNvSpPr/>
          <p:nvPr/>
        </p:nvSpPr>
        <p:spPr>
          <a:xfrm>
            <a:off x="9493108" y="10074473"/>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06" name="Rectangle"/>
          <p:cNvSpPr/>
          <p:nvPr/>
        </p:nvSpPr>
        <p:spPr>
          <a:xfrm>
            <a:off x="14675274" y="10074473"/>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07" name="Gene 1"/>
          <p:cNvSpPr txBox="1"/>
          <p:nvPr/>
        </p:nvSpPr>
        <p:spPr>
          <a:xfrm>
            <a:off x="9395407"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808" name="Gene 3"/>
          <p:cNvSpPr txBox="1"/>
          <p:nvPr/>
        </p:nvSpPr>
        <p:spPr>
          <a:xfrm>
            <a:off x="14577573"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809" name="Line"/>
          <p:cNvSpPr/>
          <p:nvPr/>
        </p:nvSpPr>
        <p:spPr>
          <a:xfrm flipV="1">
            <a:off x="10128107"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10" name="Line"/>
          <p:cNvSpPr/>
          <p:nvPr/>
        </p:nvSpPr>
        <p:spPr>
          <a:xfrm flipV="1">
            <a:off x="15310275"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11" name="Animal 1 Scaffold"/>
          <p:cNvSpPr txBox="1"/>
          <p:nvPr/>
        </p:nvSpPr>
        <p:spPr>
          <a:xfrm>
            <a:off x="1666985" y="6414452"/>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
        <p:nvSpPr>
          <p:cNvPr id="812" name="Animal 2 Scaffold"/>
          <p:cNvSpPr txBox="1"/>
          <p:nvPr/>
        </p:nvSpPr>
        <p:spPr>
          <a:xfrm>
            <a:off x="1666985" y="9921645"/>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2 Scaffold</a:t>
            </a:r>
          </a:p>
        </p:txBody>
      </p:sp>
      <p:sp>
        <p:nvSpPr>
          <p:cNvPr id="813" name="?"/>
          <p:cNvSpPr txBox="1"/>
          <p:nvPr/>
        </p:nvSpPr>
        <p:spPr>
          <a:xfrm>
            <a:off x="21846774" y="7376283"/>
            <a:ext cx="1214756" cy="241171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5000"/>
            </a:lvl1pPr>
          </a:lstStyle>
          <a:p>
            <a:pPr/>
            <a:r>
              <a:t>?</a:t>
            </a:r>
          </a:p>
        </p:txBody>
      </p:sp>
      <p:sp>
        <p:nvSpPr>
          <p:cNvPr id="814" name="Line"/>
          <p:cNvSpPr/>
          <p:nvPr/>
        </p:nvSpPr>
        <p:spPr>
          <a:xfrm flipV="1">
            <a:off x="18964413" y="9208860"/>
            <a:ext cx="2774459" cy="1037351"/>
          </a:xfrm>
          <a:prstGeom prst="line">
            <a:avLst/>
          </a:prstGeom>
          <a:ln w="635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15" name="Line"/>
          <p:cNvSpPr/>
          <p:nvPr/>
        </p:nvSpPr>
        <p:spPr>
          <a:xfrm>
            <a:off x="18964413" y="6857721"/>
            <a:ext cx="2774459" cy="1060746"/>
          </a:xfrm>
          <a:prstGeom prst="line">
            <a:avLst/>
          </a:prstGeom>
          <a:ln w="635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16" name="Aggregate Data"/>
          <p:cNvSpPr txBox="1"/>
          <p:nvPr/>
        </p:nvSpPr>
        <p:spPr>
          <a:xfrm>
            <a:off x="9263570" y="1042810"/>
            <a:ext cx="5856860"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Aggregate Data</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20" name="Rectangle"/>
          <p:cNvSpPr/>
          <p:nvPr/>
        </p:nvSpPr>
        <p:spPr>
          <a:xfrm>
            <a:off x="16235928" y="3841386"/>
            <a:ext cx="4498865" cy="8305236"/>
          </a:xfrm>
          <a:prstGeom prst="rect">
            <a:avLst/>
          </a:prstGeom>
          <a:solidFill>
            <a:schemeClr val="accent4">
              <a:hueOff val="-461056"/>
              <a:satOff val="4338"/>
              <a:lumOff val="-10225"/>
              <a:alpha val="49533"/>
            </a:schemeClr>
          </a:solidFill>
          <a:ln w="12700">
            <a:solidFill>
              <a:schemeClr val="accent1">
                <a:lumOff val="-13575"/>
                <a:alpha val="4953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21" name="gff3 file"/>
          <p:cNvSpPr txBox="1"/>
          <p:nvPr/>
        </p:nvSpPr>
        <p:spPr>
          <a:xfrm>
            <a:off x="2220094" y="5041248"/>
            <a:ext cx="22269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gff3 file</a:t>
            </a:r>
          </a:p>
        </p:txBody>
      </p:sp>
      <p:sp>
        <p:nvSpPr>
          <p:cNvPr id="822" name="peptide fasta"/>
          <p:cNvSpPr txBox="1"/>
          <p:nvPr/>
        </p:nvSpPr>
        <p:spPr>
          <a:xfrm>
            <a:off x="398279" y="9742351"/>
            <a:ext cx="404876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peptide fasta </a:t>
            </a:r>
          </a:p>
        </p:txBody>
      </p:sp>
      <p:sp>
        <p:nvSpPr>
          <p:cNvPr id="823" name="aggregate"/>
          <p:cNvSpPr txBox="1"/>
          <p:nvPr/>
        </p:nvSpPr>
        <p:spPr>
          <a:xfrm>
            <a:off x="12871637" y="7550456"/>
            <a:ext cx="31896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aggregate </a:t>
            </a:r>
          </a:p>
        </p:txBody>
      </p:sp>
      <p:sp>
        <p:nvSpPr>
          <p:cNvPr id="824" name="cluster"/>
          <p:cNvSpPr txBox="1"/>
          <p:nvPr/>
        </p:nvSpPr>
        <p:spPr>
          <a:xfrm>
            <a:off x="17622597" y="7550456"/>
            <a:ext cx="206057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cluster</a:t>
            </a:r>
          </a:p>
        </p:txBody>
      </p:sp>
      <p:sp>
        <p:nvSpPr>
          <p:cNvPr id="825" name="longest…"/>
          <p:cNvSpPr txBox="1"/>
          <p:nvPr/>
        </p:nvSpPr>
        <p:spPr>
          <a:xfrm>
            <a:off x="4933164" y="9361351"/>
            <a:ext cx="323723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longest </a:t>
            </a:r>
          </a:p>
          <a:p>
            <a:pPr>
              <a:defRPr b="0" sz="5000"/>
            </a:pPr>
            <a:r>
              <a:t>sequences</a:t>
            </a:r>
          </a:p>
        </p:txBody>
      </p:sp>
      <p:sp>
        <p:nvSpPr>
          <p:cNvPr id="826" name="homologs (Agalma)"/>
          <p:cNvSpPr txBox="1"/>
          <p:nvPr/>
        </p:nvSpPr>
        <p:spPr>
          <a:xfrm>
            <a:off x="8858124" y="9335951"/>
            <a:ext cx="296672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homologs</a:t>
            </a:r>
            <a:br/>
            <a:r>
              <a:t>(Agalma)</a:t>
            </a:r>
          </a:p>
        </p:txBody>
      </p:sp>
      <p:sp>
        <p:nvSpPr>
          <p:cNvPr id="827" name="parse gene data"/>
          <p:cNvSpPr txBox="1"/>
          <p:nvPr/>
        </p:nvSpPr>
        <p:spPr>
          <a:xfrm>
            <a:off x="7108698" y="5041248"/>
            <a:ext cx="475424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parse gene data</a:t>
            </a:r>
          </a:p>
        </p:txBody>
      </p:sp>
      <p:sp>
        <p:nvSpPr>
          <p:cNvPr id="828" name="identify…"/>
          <p:cNvSpPr txBox="1"/>
          <p:nvPr/>
        </p:nvSpPr>
        <p:spPr>
          <a:xfrm>
            <a:off x="20045204" y="7169456"/>
            <a:ext cx="5450288" cy="164909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b="0" sz="5000"/>
            </a:pPr>
            <a:r>
              <a:t>identify</a:t>
            </a:r>
          </a:p>
          <a:p>
            <a:pPr>
              <a:defRPr b="0" sz="5000"/>
            </a:pPr>
            <a:r>
              <a:t>ghost loci</a:t>
            </a:r>
          </a:p>
        </p:txBody>
      </p:sp>
      <p:sp>
        <p:nvSpPr>
          <p:cNvPr id="829" name="Line"/>
          <p:cNvSpPr/>
          <p:nvPr/>
        </p:nvSpPr>
        <p:spPr>
          <a:xfrm>
            <a:off x="12050030" y="5950086"/>
            <a:ext cx="1239729" cy="1239730"/>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30" name="Line"/>
          <p:cNvSpPr/>
          <p:nvPr/>
        </p:nvSpPr>
        <p:spPr>
          <a:xfrm flipV="1">
            <a:off x="12017673" y="8914391"/>
            <a:ext cx="1299424" cy="117314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31" name="Line"/>
          <p:cNvSpPr/>
          <p:nvPr/>
        </p:nvSpPr>
        <p:spPr>
          <a:xfrm>
            <a:off x="4857941" y="5484796"/>
            <a:ext cx="1839856"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32" name="Line"/>
          <p:cNvSpPr/>
          <p:nvPr/>
        </p:nvSpPr>
        <p:spPr>
          <a:xfrm>
            <a:off x="16196257" y="8025848"/>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33" name="Line"/>
          <p:cNvSpPr/>
          <p:nvPr/>
        </p:nvSpPr>
        <p:spPr>
          <a:xfrm>
            <a:off x="20061820" y="7994004"/>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34" name="Line"/>
          <p:cNvSpPr/>
          <p:nvPr/>
        </p:nvSpPr>
        <p:spPr>
          <a:xfrm>
            <a:off x="4453520"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35" name="Line"/>
          <p:cNvSpPr/>
          <p:nvPr/>
        </p:nvSpPr>
        <p:spPr>
          <a:xfrm>
            <a:off x="8106751" y="10185899"/>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36" name="Part 2: Identify Syntenic Scaffolds"/>
          <p:cNvSpPr txBox="1"/>
          <p:nvPr/>
        </p:nvSpPr>
        <p:spPr>
          <a:xfrm>
            <a:off x="14337224" y="3075148"/>
            <a:ext cx="8296276"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Part 2: Identify Syntenic Scaffolds</a:t>
            </a:r>
          </a:p>
        </p:txBody>
      </p:sp>
      <p:sp>
        <p:nvSpPr>
          <p:cNvPr id="837" name="Synteny Analysis Overview"/>
          <p:cNvSpPr txBox="1"/>
          <p:nvPr/>
        </p:nvSpPr>
        <p:spPr>
          <a:xfrm>
            <a:off x="7259129" y="1022546"/>
            <a:ext cx="986574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Synteny Analysis Overview</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2" name="Screen Shot 2019-04-17 at 10.08.48 PM.png" descr="Screen Shot 2019-04-17 at 10.08.48 PM.png"/>
          <p:cNvPicPr>
            <a:picLocks noChangeAspect="1"/>
          </p:cNvPicPr>
          <p:nvPr/>
        </p:nvPicPr>
        <p:blipFill>
          <a:blip r:embed="rId3">
            <a:extLst/>
          </a:blip>
          <a:stretch>
            <a:fillRect/>
          </a:stretch>
        </p:blipFill>
        <p:spPr>
          <a:xfrm>
            <a:off x="2920094" y="2292925"/>
            <a:ext cx="18543812" cy="10524183"/>
          </a:xfrm>
          <a:prstGeom prst="rect">
            <a:avLst/>
          </a:prstGeom>
          <a:ln w="12700">
            <a:miter lim="400000"/>
          </a:ln>
        </p:spPr>
      </p:pic>
      <p:sp>
        <p:nvSpPr>
          <p:cNvPr id="133" name="Gene Loss"/>
          <p:cNvSpPr txBox="1"/>
          <p:nvPr/>
        </p:nvSpPr>
        <p:spPr>
          <a:xfrm>
            <a:off x="10187876" y="1097089"/>
            <a:ext cx="4008248"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Gene Loss</a:t>
            </a:r>
          </a:p>
        </p:txBody>
      </p:sp>
      <p:sp>
        <p:nvSpPr>
          <p:cNvPr id="134" name="phylopic.org"/>
          <p:cNvSpPr txBox="1"/>
          <p:nvPr/>
        </p:nvSpPr>
        <p:spPr>
          <a:xfrm>
            <a:off x="22663884" y="13209888"/>
            <a:ext cx="1419277" cy="415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800">
                <a:hlinkClick r:id="rId4" invalidUrl="" action="" tgtFrame="" tooltip="" history="1" highlightClick="0" endSnd="0"/>
              </a:defRPr>
            </a:lvl1pPr>
          </a:lstStyle>
          <a:p>
            <a:pPr/>
            <a:r>
              <a:rPr>
                <a:hlinkClick r:id="rId4" invalidUrl="" action="" tgtFrame="" tooltip="" history="1" highlightClick="0" endSnd="0"/>
              </a:rPr>
              <a:t>phylopic.org</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1" name="contingency…"/>
          <p:cNvSpPr txBox="1"/>
          <p:nvPr/>
        </p:nvSpPr>
        <p:spPr>
          <a:xfrm>
            <a:off x="1695208" y="2856342"/>
            <a:ext cx="3801746"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contingency</a:t>
            </a:r>
          </a:p>
          <a:p>
            <a:pPr>
              <a:defRPr b="0" sz="5000"/>
            </a:pPr>
            <a:r>
              <a:t>matrix</a:t>
            </a:r>
          </a:p>
        </p:txBody>
      </p:sp>
      <p:sp>
        <p:nvSpPr>
          <p:cNvPr id="842" name="homologs"/>
          <p:cNvSpPr txBox="1"/>
          <p:nvPr/>
        </p:nvSpPr>
        <p:spPr>
          <a:xfrm>
            <a:off x="2805588" y="5430477"/>
            <a:ext cx="2261617"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homologs</a:t>
            </a:r>
          </a:p>
        </p:txBody>
      </p:sp>
      <p:sp>
        <p:nvSpPr>
          <p:cNvPr id="843" name="scaffold"/>
          <p:cNvSpPr txBox="1"/>
          <p:nvPr/>
        </p:nvSpPr>
        <p:spPr>
          <a:xfrm>
            <a:off x="919331" y="6099717"/>
            <a:ext cx="1845120"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scaffold</a:t>
            </a:r>
          </a:p>
        </p:txBody>
      </p:sp>
      <p:sp>
        <p:nvSpPr>
          <p:cNvPr id="844" name="Rectangle"/>
          <p:cNvSpPr/>
          <p:nvPr/>
        </p:nvSpPr>
        <p:spPr>
          <a:xfrm>
            <a:off x="864531" y="5393298"/>
            <a:ext cx="5442972" cy="3788078"/>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45" name="Rectangle"/>
          <p:cNvSpPr/>
          <p:nvPr/>
        </p:nvSpPr>
        <p:spPr>
          <a:xfrm>
            <a:off x="874595" y="5393298"/>
            <a:ext cx="1934592" cy="3788078"/>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46" name="Rectangle"/>
          <p:cNvSpPr/>
          <p:nvPr/>
        </p:nvSpPr>
        <p:spPr>
          <a:xfrm>
            <a:off x="874595" y="5406814"/>
            <a:ext cx="5442972" cy="672609"/>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47" name="1 = homolog present in scaffold…"/>
          <p:cNvSpPr txBox="1"/>
          <p:nvPr/>
        </p:nvSpPr>
        <p:spPr>
          <a:xfrm>
            <a:off x="587743" y="9697196"/>
            <a:ext cx="6016677" cy="10966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a:pPr>
            <a:r>
              <a:t>1 = homolog present in scaffold</a:t>
            </a:r>
          </a:p>
          <a:p>
            <a:pPr>
              <a:defRPr b="0"/>
            </a:pPr>
            <a:r>
              <a:t>0 = homolog absent in scaffold</a:t>
            </a:r>
          </a:p>
        </p:txBody>
      </p:sp>
      <p:sp>
        <p:nvSpPr>
          <p:cNvPr id="848" name="1 0 0 1 1 …"/>
          <p:cNvSpPr txBox="1"/>
          <p:nvPr/>
        </p:nvSpPr>
        <p:spPr>
          <a:xfrm>
            <a:off x="2782665" y="6130710"/>
            <a:ext cx="2256664"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1 0 0 1 1 …</a:t>
            </a:r>
          </a:p>
        </p:txBody>
      </p:sp>
      <p:sp>
        <p:nvSpPr>
          <p:cNvPr id="849" name="…"/>
          <p:cNvSpPr txBox="1"/>
          <p:nvPr/>
        </p:nvSpPr>
        <p:spPr>
          <a:xfrm rot="5400000">
            <a:off x="2850438" y="8099973"/>
            <a:ext cx="561976" cy="614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a:t>
            </a:r>
          </a:p>
        </p:txBody>
      </p:sp>
      <p:sp>
        <p:nvSpPr>
          <p:cNvPr id="850" name="1…"/>
          <p:cNvSpPr txBox="1"/>
          <p:nvPr/>
        </p:nvSpPr>
        <p:spPr>
          <a:xfrm>
            <a:off x="2729657" y="6560459"/>
            <a:ext cx="494513" cy="15792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a:pPr>
            <a:r>
              <a:t>1</a:t>
            </a:r>
          </a:p>
          <a:p>
            <a:pPr>
              <a:defRPr b="0"/>
            </a:pPr>
            <a:r>
              <a:t>0</a:t>
            </a:r>
          </a:p>
          <a:p>
            <a:pPr>
              <a:defRPr b="0"/>
            </a:pPr>
            <a:r>
              <a:t>1</a:t>
            </a:r>
          </a:p>
        </p:txBody>
      </p:sp>
      <p:sp>
        <p:nvSpPr>
          <p:cNvPr id="851" name="Identify Syntenic Scaffolds"/>
          <p:cNvSpPr txBox="1"/>
          <p:nvPr/>
        </p:nvSpPr>
        <p:spPr>
          <a:xfrm>
            <a:off x="-11476" y="3770"/>
            <a:ext cx="4849496" cy="601724"/>
          </a:xfrm>
          <a:prstGeom prst="rect">
            <a:avLst/>
          </a:prstGeom>
          <a:solidFill>
            <a:schemeClr val="accent4">
              <a:hueOff val="-461056"/>
              <a:satOff val="4338"/>
              <a:lumOff val="-10225"/>
              <a:alpha val="5015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000">
                <a:latin typeface="+mn-lt"/>
                <a:ea typeface="+mn-ea"/>
                <a:cs typeface="+mn-cs"/>
                <a:sym typeface="Helvetica Neue Medium"/>
              </a:defRPr>
            </a:lvl1pPr>
          </a:lstStyle>
          <a:p>
            <a:pPr/>
            <a:r>
              <a:t>Identify Syntenic Scaffolds</a:t>
            </a:r>
          </a:p>
        </p:txBody>
      </p:sp>
      <p:sp>
        <p:nvSpPr>
          <p:cNvPr id="852" name="Clustering"/>
          <p:cNvSpPr txBox="1"/>
          <p:nvPr/>
        </p:nvSpPr>
        <p:spPr>
          <a:xfrm>
            <a:off x="10245026" y="996617"/>
            <a:ext cx="3893948"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Clustering</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6" name="Clustering"/>
          <p:cNvSpPr txBox="1"/>
          <p:nvPr/>
        </p:nvSpPr>
        <p:spPr>
          <a:xfrm>
            <a:off x="10245026" y="996617"/>
            <a:ext cx="3893948"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Clustering</a:t>
            </a:r>
          </a:p>
        </p:txBody>
      </p:sp>
      <p:sp>
        <p:nvSpPr>
          <p:cNvPr id="857" name="contingency…"/>
          <p:cNvSpPr txBox="1"/>
          <p:nvPr/>
        </p:nvSpPr>
        <p:spPr>
          <a:xfrm>
            <a:off x="1695208" y="2856342"/>
            <a:ext cx="3801746"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contingency</a:t>
            </a:r>
          </a:p>
          <a:p>
            <a:pPr>
              <a:defRPr b="0" sz="5000"/>
            </a:pPr>
            <a:r>
              <a:t>matrix</a:t>
            </a:r>
          </a:p>
        </p:txBody>
      </p:sp>
      <p:sp>
        <p:nvSpPr>
          <p:cNvPr id="858" name="similarity…"/>
          <p:cNvSpPr txBox="1"/>
          <p:nvPr/>
        </p:nvSpPr>
        <p:spPr>
          <a:xfrm>
            <a:off x="10552685" y="2960055"/>
            <a:ext cx="3001646"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similarity </a:t>
            </a:r>
          </a:p>
          <a:p>
            <a:pPr>
              <a:defRPr b="0" sz="5000"/>
            </a:pPr>
            <a:r>
              <a:t>matrix</a:t>
            </a:r>
          </a:p>
        </p:txBody>
      </p:sp>
      <p:sp>
        <p:nvSpPr>
          <p:cNvPr id="859" name="jaccard matching coefficient"/>
          <p:cNvSpPr txBox="1"/>
          <p:nvPr/>
        </p:nvSpPr>
        <p:spPr>
          <a:xfrm>
            <a:off x="9389301" y="5076321"/>
            <a:ext cx="5328413" cy="60172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000"/>
            </a:lvl1pPr>
          </a:lstStyle>
          <a:p>
            <a:pPr/>
            <a:r>
              <a:t>jaccard matching coefficient</a:t>
            </a:r>
          </a:p>
        </p:txBody>
      </p:sp>
      <p:sp>
        <p:nvSpPr>
          <p:cNvPr id="860" name="Line"/>
          <p:cNvSpPr/>
          <p:nvPr/>
        </p:nvSpPr>
        <p:spPr>
          <a:xfrm>
            <a:off x="6483312" y="3781962"/>
            <a:ext cx="2919731" cy="1"/>
          </a:xfrm>
          <a:prstGeom prst="line">
            <a:avLst/>
          </a:prstGeom>
          <a:ln w="635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61" name="homologs"/>
          <p:cNvSpPr txBox="1"/>
          <p:nvPr/>
        </p:nvSpPr>
        <p:spPr>
          <a:xfrm>
            <a:off x="2805588" y="5430477"/>
            <a:ext cx="2261617"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homologs</a:t>
            </a:r>
          </a:p>
        </p:txBody>
      </p:sp>
      <p:sp>
        <p:nvSpPr>
          <p:cNvPr id="862" name="scaffold"/>
          <p:cNvSpPr txBox="1"/>
          <p:nvPr/>
        </p:nvSpPr>
        <p:spPr>
          <a:xfrm>
            <a:off x="919331" y="6099717"/>
            <a:ext cx="1845120"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scaffold</a:t>
            </a:r>
          </a:p>
        </p:txBody>
      </p:sp>
      <p:sp>
        <p:nvSpPr>
          <p:cNvPr id="863" name="Rectangle"/>
          <p:cNvSpPr/>
          <p:nvPr/>
        </p:nvSpPr>
        <p:spPr>
          <a:xfrm>
            <a:off x="864531" y="5393298"/>
            <a:ext cx="5442972" cy="3788078"/>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64" name="Rectangle"/>
          <p:cNvSpPr/>
          <p:nvPr/>
        </p:nvSpPr>
        <p:spPr>
          <a:xfrm>
            <a:off x="874595" y="5393298"/>
            <a:ext cx="1934592" cy="3788078"/>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65" name="Rectangle"/>
          <p:cNvSpPr/>
          <p:nvPr/>
        </p:nvSpPr>
        <p:spPr>
          <a:xfrm>
            <a:off x="874595" y="5406814"/>
            <a:ext cx="5442972" cy="672609"/>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66" name="1 = homolog present in scaffold…"/>
          <p:cNvSpPr txBox="1"/>
          <p:nvPr/>
        </p:nvSpPr>
        <p:spPr>
          <a:xfrm>
            <a:off x="587743" y="9697196"/>
            <a:ext cx="6016677" cy="10966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a:pPr>
            <a:r>
              <a:t>1 = homolog present in scaffold</a:t>
            </a:r>
          </a:p>
          <a:p>
            <a:pPr>
              <a:defRPr b="0"/>
            </a:pPr>
            <a:r>
              <a:t>0 = homolog absent in scaffold</a:t>
            </a:r>
          </a:p>
        </p:txBody>
      </p:sp>
      <p:sp>
        <p:nvSpPr>
          <p:cNvPr id="867" name="1 0 0 1 1 …"/>
          <p:cNvSpPr txBox="1"/>
          <p:nvPr/>
        </p:nvSpPr>
        <p:spPr>
          <a:xfrm>
            <a:off x="2782665" y="6130710"/>
            <a:ext cx="2256664"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1 0 0 1 1 …</a:t>
            </a:r>
          </a:p>
        </p:txBody>
      </p:sp>
      <p:sp>
        <p:nvSpPr>
          <p:cNvPr id="868" name="…"/>
          <p:cNvSpPr txBox="1"/>
          <p:nvPr/>
        </p:nvSpPr>
        <p:spPr>
          <a:xfrm rot="5400000">
            <a:off x="2850438" y="8099973"/>
            <a:ext cx="561976" cy="614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a:t>
            </a:r>
          </a:p>
        </p:txBody>
      </p:sp>
      <p:sp>
        <p:nvSpPr>
          <p:cNvPr id="869" name="1…"/>
          <p:cNvSpPr txBox="1"/>
          <p:nvPr/>
        </p:nvSpPr>
        <p:spPr>
          <a:xfrm>
            <a:off x="2729657" y="6560459"/>
            <a:ext cx="494513" cy="15792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a:pPr>
            <a:r>
              <a:t>1</a:t>
            </a:r>
          </a:p>
          <a:p>
            <a:pPr>
              <a:defRPr b="0"/>
            </a:pPr>
            <a:r>
              <a:t>0</a:t>
            </a:r>
          </a:p>
          <a:p>
            <a:pPr>
              <a:defRPr b="0"/>
            </a:pPr>
            <a:r>
              <a:t>1</a:t>
            </a:r>
          </a:p>
        </p:txBody>
      </p:sp>
      <p:sp>
        <p:nvSpPr>
          <p:cNvPr id="870" name="Line"/>
          <p:cNvSpPr/>
          <p:nvPr/>
        </p:nvSpPr>
        <p:spPr>
          <a:xfrm>
            <a:off x="3596081" y="11122177"/>
            <a:ext cx="1" cy="1096697"/>
          </a:xfrm>
          <a:prstGeom prst="line">
            <a:avLst/>
          </a:prstGeom>
          <a:ln w="1270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71" name="randomly sample 100x100 matrix"/>
          <p:cNvSpPr txBox="1"/>
          <p:nvPr/>
        </p:nvSpPr>
        <p:spPr>
          <a:xfrm>
            <a:off x="339432" y="12351333"/>
            <a:ext cx="6513298"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randomly sample 100x100 matrix</a:t>
            </a:r>
          </a:p>
        </p:txBody>
      </p:sp>
      <p:sp>
        <p:nvSpPr>
          <p:cNvPr id="872" name="Circle"/>
          <p:cNvSpPr/>
          <p:nvPr/>
        </p:nvSpPr>
        <p:spPr>
          <a:xfrm>
            <a:off x="9254935" y="5756292"/>
            <a:ext cx="3943710" cy="3943710"/>
          </a:xfrm>
          <a:prstGeom prst="ellipse">
            <a:avLst/>
          </a:prstGeom>
          <a:solidFill>
            <a:schemeClr val="accent3">
              <a:hueOff val="362282"/>
              <a:satOff val="31803"/>
              <a:lumOff val="-18242"/>
              <a:alpha val="60002"/>
            </a:schemeClr>
          </a:solidFill>
          <a:ln w="38100">
            <a:solidFill>
              <a:schemeClr val="accent1">
                <a:lumOff val="-13575"/>
                <a:alpha val="60002"/>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73" name="Circle"/>
          <p:cNvSpPr/>
          <p:nvPr/>
        </p:nvSpPr>
        <p:spPr>
          <a:xfrm>
            <a:off x="10951346" y="5756292"/>
            <a:ext cx="3943710" cy="3943710"/>
          </a:xfrm>
          <a:prstGeom prst="ellipse">
            <a:avLst/>
          </a:prstGeom>
          <a:solidFill>
            <a:schemeClr val="accent4">
              <a:hueOff val="-461056"/>
              <a:satOff val="4338"/>
              <a:lumOff val="-10225"/>
              <a:alpha val="58776"/>
            </a:schemeClr>
          </a:solidFill>
          <a:ln w="38100">
            <a:solidFill>
              <a:schemeClr val="accent1">
                <a:lumOff val="-13575"/>
                <a:alpha val="58776"/>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pic>
        <p:nvPicPr>
          <p:cNvPr id="874" name="Screen Shot 2019-04-17 at 3.03.18 PM.png" descr="Screen Shot 2019-04-17 at 3.03.18 PM.png"/>
          <p:cNvPicPr>
            <a:picLocks noChangeAspect="1"/>
          </p:cNvPicPr>
          <p:nvPr/>
        </p:nvPicPr>
        <p:blipFill>
          <a:blip r:embed="rId3">
            <a:extLst/>
          </a:blip>
          <a:stretch>
            <a:fillRect/>
          </a:stretch>
        </p:blipFill>
        <p:spPr>
          <a:xfrm>
            <a:off x="9127587" y="10603725"/>
            <a:ext cx="5448301" cy="2133601"/>
          </a:xfrm>
          <a:prstGeom prst="rect">
            <a:avLst/>
          </a:prstGeom>
          <a:ln w="12700">
            <a:miter lim="400000"/>
          </a:ln>
        </p:spPr>
      </p:pic>
      <p:sp>
        <p:nvSpPr>
          <p:cNvPr id="875" name="Identify Syntenic Scaffolds"/>
          <p:cNvSpPr txBox="1"/>
          <p:nvPr/>
        </p:nvSpPr>
        <p:spPr>
          <a:xfrm>
            <a:off x="-11476" y="3770"/>
            <a:ext cx="4849496" cy="601724"/>
          </a:xfrm>
          <a:prstGeom prst="rect">
            <a:avLst/>
          </a:prstGeom>
          <a:solidFill>
            <a:schemeClr val="accent4">
              <a:hueOff val="-461056"/>
              <a:satOff val="4338"/>
              <a:lumOff val="-10225"/>
              <a:alpha val="5015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000">
                <a:latin typeface="+mn-lt"/>
                <a:ea typeface="+mn-ea"/>
                <a:cs typeface="+mn-cs"/>
                <a:sym typeface="Helvetica Neue Medium"/>
              </a:defRPr>
            </a:lvl1pPr>
          </a:lstStyle>
          <a:p>
            <a:pPr/>
            <a:r>
              <a:t>Identify Syntenic Scaffolds</a:t>
            </a:r>
          </a:p>
        </p:txBody>
      </p:sp>
      <p:sp>
        <p:nvSpPr>
          <p:cNvPr id="876" name="A"/>
          <p:cNvSpPr txBox="1"/>
          <p:nvPr/>
        </p:nvSpPr>
        <p:spPr>
          <a:xfrm>
            <a:off x="9955277" y="6751813"/>
            <a:ext cx="764541"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A</a:t>
            </a:r>
          </a:p>
        </p:txBody>
      </p:sp>
      <p:sp>
        <p:nvSpPr>
          <p:cNvPr id="877" name="B"/>
          <p:cNvSpPr txBox="1"/>
          <p:nvPr/>
        </p:nvSpPr>
        <p:spPr>
          <a:xfrm>
            <a:off x="13347779" y="6751813"/>
            <a:ext cx="781432"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B</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1" name="contingency…"/>
          <p:cNvSpPr txBox="1"/>
          <p:nvPr/>
        </p:nvSpPr>
        <p:spPr>
          <a:xfrm>
            <a:off x="1695208" y="2856342"/>
            <a:ext cx="3801746"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contingency</a:t>
            </a:r>
          </a:p>
          <a:p>
            <a:pPr>
              <a:defRPr b="0" sz="5000"/>
            </a:pPr>
            <a:r>
              <a:t>matrix</a:t>
            </a:r>
          </a:p>
        </p:txBody>
      </p:sp>
      <p:sp>
        <p:nvSpPr>
          <p:cNvPr id="882" name="similarity…"/>
          <p:cNvSpPr txBox="1"/>
          <p:nvPr/>
        </p:nvSpPr>
        <p:spPr>
          <a:xfrm>
            <a:off x="10552685" y="2960055"/>
            <a:ext cx="3001646"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similarity </a:t>
            </a:r>
          </a:p>
          <a:p>
            <a:pPr>
              <a:defRPr b="0" sz="5000"/>
            </a:pPr>
            <a:r>
              <a:t>matrix</a:t>
            </a:r>
          </a:p>
        </p:txBody>
      </p:sp>
      <p:sp>
        <p:nvSpPr>
          <p:cNvPr id="883" name="clustering…"/>
          <p:cNvSpPr txBox="1"/>
          <p:nvPr/>
        </p:nvSpPr>
        <p:spPr>
          <a:xfrm>
            <a:off x="19610871" y="2856342"/>
            <a:ext cx="3095626"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clustering</a:t>
            </a:r>
          </a:p>
          <a:p>
            <a:pPr>
              <a:defRPr b="0" sz="5000"/>
            </a:pPr>
            <a:r>
              <a:t>algorithm</a:t>
            </a:r>
          </a:p>
        </p:txBody>
      </p:sp>
      <p:sp>
        <p:nvSpPr>
          <p:cNvPr id="884" name="jaccard matching coefficient"/>
          <p:cNvSpPr txBox="1"/>
          <p:nvPr/>
        </p:nvSpPr>
        <p:spPr>
          <a:xfrm>
            <a:off x="9389301" y="5076321"/>
            <a:ext cx="5328413" cy="60172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000"/>
            </a:lvl1pPr>
          </a:lstStyle>
          <a:p>
            <a:pPr/>
            <a:r>
              <a:t>jaccard matching coefficient</a:t>
            </a:r>
          </a:p>
        </p:txBody>
      </p:sp>
      <p:sp>
        <p:nvSpPr>
          <p:cNvPr id="885" name="Line"/>
          <p:cNvSpPr/>
          <p:nvPr/>
        </p:nvSpPr>
        <p:spPr>
          <a:xfrm>
            <a:off x="14703972" y="3680890"/>
            <a:ext cx="2919731" cy="1"/>
          </a:xfrm>
          <a:prstGeom prst="line">
            <a:avLst/>
          </a:prstGeom>
          <a:ln w="635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86" name="Line"/>
          <p:cNvSpPr/>
          <p:nvPr/>
        </p:nvSpPr>
        <p:spPr>
          <a:xfrm>
            <a:off x="21158683" y="5803846"/>
            <a:ext cx="1" cy="1267825"/>
          </a:xfrm>
          <a:prstGeom prst="line">
            <a:avLst/>
          </a:prstGeom>
          <a:ln w="635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87" name="Line"/>
          <p:cNvSpPr/>
          <p:nvPr/>
        </p:nvSpPr>
        <p:spPr>
          <a:xfrm>
            <a:off x="6483312" y="3781962"/>
            <a:ext cx="2919731" cy="1"/>
          </a:xfrm>
          <a:prstGeom prst="line">
            <a:avLst/>
          </a:prstGeom>
          <a:ln w="635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88" name="homologs"/>
          <p:cNvSpPr txBox="1"/>
          <p:nvPr/>
        </p:nvSpPr>
        <p:spPr>
          <a:xfrm>
            <a:off x="2805588" y="5430477"/>
            <a:ext cx="2261617"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homologs</a:t>
            </a:r>
          </a:p>
        </p:txBody>
      </p:sp>
      <p:sp>
        <p:nvSpPr>
          <p:cNvPr id="889" name="scaffold"/>
          <p:cNvSpPr txBox="1"/>
          <p:nvPr/>
        </p:nvSpPr>
        <p:spPr>
          <a:xfrm>
            <a:off x="919331" y="6099717"/>
            <a:ext cx="1845120"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scaffold</a:t>
            </a:r>
          </a:p>
        </p:txBody>
      </p:sp>
      <p:sp>
        <p:nvSpPr>
          <p:cNvPr id="890" name="Rectangle"/>
          <p:cNvSpPr/>
          <p:nvPr/>
        </p:nvSpPr>
        <p:spPr>
          <a:xfrm>
            <a:off x="864531" y="5393298"/>
            <a:ext cx="5442972" cy="3788078"/>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91" name="Rectangle"/>
          <p:cNvSpPr/>
          <p:nvPr/>
        </p:nvSpPr>
        <p:spPr>
          <a:xfrm>
            <a:off x="874595" y="5393298"/>
            <a:ext cx="1934592" cy="3788078"/>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92" name="Rectangle"/>
          <p:cNvSpPr/>
          <p:nvPr/>
        </p:nvSpPr>
        <p:spPr>
          <a:xfrm>
            <a:off x="874595" y="5406814"/>
            <a:ext cx="5442972" cy="672609"/>
          </a:xfrm>
          <a:prstGeom prst="rect">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93" name="1 = homolog present in scaffold…"/>
          <p:cNvSpPr txBox="1"/>
          <p:nvPr/>
        </p:nvSpPr>
        <p:spPr>
          <a:xfrm>
            <a:off x="587743" y="9697196"/>
            <a:ext cx="6016677" cy="10966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a:pPr>
            <a:r>
              <a:t>1 = homolog present in scaffold</a:t>
            </a:r>
          </a:p>
          <a:p>
            <a:pPr>
              <a:defRPr b="0"/>
            </a:pPr>
            <a:r>
              <a:t>0 = homolog absent in scaffold</a:t>
            </a:r>
          </a:p>
        </p:txBody>
      </p:sp>
      <p:sp>
        <p:nvSpPr>
          <p:cNvPr id="894" name="1 0 0 1 1 …"/>
          <p:cNvSpPr txBox="1"/>
          <p:nvPr/>
        </p:nvSpPr>
        <p:spPr>
          <a:xfrm>
            <a:off x="2782665" y="6130710"/>
            <a:ext cx="2256664"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1 0 0 1 1 …</a:t>
            </a:r>
          </a:p>
        </p:txBody>
      </p:sp>
      <p:sp>
        <p:nvSpPr>
          <p:cNvPr id="895" name="…"/>
          <p:cNvSpPr txBox="1"/>
          <p:nvPr/>
        </p:nvSpPr>
        <p:spPr>
          <a:xfrm rot="5400000">
            <a:off x="2850438" y="8099973"/>
            <a:ext cx="561976" cy="614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a:t>
            </a:r>
          </a:p>
        </p:txBody>
      </p:sp>
      <p:sp>
        <p:nvSpPr>
          <p:cNvPr id="896" name="1…"/>
          <p:cNvSpPr txBox="1"/>
          <p:nvPr/>
        </p:nvSpPr>
        <p:spPr>
          <a:xfrm>
            <a:off x="2729657" y="6560459"/>
            <a:ext cx="494513" cy="15792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a:pPr>
            <a:r>
              <a:t>1</a:t>
            </a:r>
          </a:p>
          <a:p>
            <a:pPr>
              <a:defRPr b="0"/>
            </a:pPr>
            <a:r>
              <a:t>0</a:t>
            </a:r>
          </a:p>
          <a:p>
            <a:pPr>
              <a:defRPr b="0"/>
            </a:pPr>
            <a:r>
              <a:t>1</a:t>
            </a:r>
          </a:p>
        </p:txBody>
      </p:sp>
      <p:sp>
        <p:nvSpPr>
          <p:cNvPr id="897" name="Circle"/>
          <p:cNvSpPr/>
          <p:nvPr/>
        </p:nvSpPr>
        <p:spPr>
          <a:xfrm>
            <a:off x="9254935" y="5756292"/>
            <a:ext cx="3943710" cy="3943710"/>
          </a:xfrm>
          <a:prstGeom prst="ellipse">
            <a:avLst/>
          </a:prstGeom>
          <a:solidFill>
            <a:schemeClr val="accent3">
              <a:hueOff val="362282"/>
              <a:satOff val="31803"/>
              <a:lumOff val="-18242"/>
              <a:alpha val="60002"/>
            </a:schemeClr>
          </a:solidFill>
          <a:ln w="38100">
            <a:solidFill>
              <a:schemeClr val="accent1">
                <a:lumOff val="-13575"/>
                <a:alpha val="60002"/>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98" name="Circle"/>
          <p:cNvSpPr/>
          <p:nvPr/>
        </p:nvSpPr>
        <p:spPr>
          <a:xfrm>
            <a:off x="10951346" y="5756292"/>
            <a:ext cx="3943710" cy="3943710"/>
          </a:xfrm>
          <a:prstGeom prst="ellipse">
            <a:avLst/>
          </a:prstGeom>
          <a:solidFill>
            <a:schemeClr val="accent4">
              <a:hueOff val="-461056"/>
              <a:satOff val="4338"/>
              <a:lumOff val="-10225"/>
              <a:alpha val="58776"/>
            </a:schemeClr>
          </a:solidFill>
          <a:ln w="38100">
            <a:solidFill>
              <a:schemeClr val="accent1">
                <a:lumOff val="-13575"/>
                <a:alpha val="58776"/>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899" name="A"/>
          <p:cNvSpPr txBox="1"/>
          <p:nvPr/>
        </p:nvSpPr>
        <p:spPr>
          <a:xfrm>
            <a:off x="9955277" y="6751813"/>
            <a:ext cx="764541"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A</a:t>
            </a:r>
          </a:p>
        </p:txBody>
      </p:sp>
      <p:sp>
        <p:nvSpPr>
          <p:cNvPr id="900" name="B"/>
          <p:cNvSpPr txBox="1"/>
          <p:nvPr/>
        </p:nvSpPr>
        <p:spPr>
          <a:xfrm>
            <a:off x="13347779" y="6751813"/>
            <a:ext cx="781432"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B</a:t>
            </a:r>
          </a:p>
        </p:txBody>
      </p:sp>
      <p:pic>
        <p:nvPicPr>
          <p:cNvPr id="901" name="Screen Shot 2019-04-17 at 3.03.18 PM.png" descr="Screen Shot 2019-04-17 at 3.03.18 PM.png"/>
          <p:cNvPicPr>
            <a:picLocks noChangeAspect="1"/>
          </p:cNvPicPr>
          <p:nvPr/>
        </p:nvPicPr>
        <p:blipFill>
          <a:blip r:embed="rId3">
            <a:extLst/>
          </a:blip>
          <a:stretch>
            <a:fillRect/>
          </a:stretch>
        </p:blipFill>
        <p:spPr>
          <a:xfrm>
            <a:off x="9127587" y="10603725"/>
            <a:ext cx="5448301" cy="2133601"/>
          </a:xfrm>
          <a:prstGeom prst="rect">
            <a:avLst/>
          </a:prstGeom>
          <a:ln w="12700">
            <a:miter lim="400000"/>
          </a:ln>
        </p:spPr>
      </p:pic>
      <p:sp>
        <p:nvSpPr>
          <p:cNvPr id="902" name="Identify Syntenic Scaffolds"/>
          <p:cNvSpPr txBox="1"/>
          <p:nvPr/>
        </p:nvSpPr>
        <p:spPr>
          <a:xfrm>
            <a:off x="-11476" y="3770"/>
            <a:ext cx="4849496" cy="601724"/>
          </a:xfrm>
          <a:prstGeom prst="rect">
            <a:avLst/>
          </a:prstGeom>
          <a:solidFill>
            <a:schemeClr val="accent4">
              <a:hueOff val="-461056"/>
              <a:satOff val="4338"/>
              <a:lumOff val="-10225"/>
              <a:alpha val="5015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000">
                <a:latin typeface="+mn-lt"/>
                <a:ea typeface="+mn-ea"/>
                <a:cs typeface="+mn-cs"/>
                <a:sym typeface="Helvetica Neue Medium"/>
              </a:defRPr>
            </a:lvl1pPr>
          </a:lstStyle>
          <a:p>
            <a:pPr/>
            <a:r>
              <a:t>Identify Syntenic Scaffolds</a:t>
            </a:r>
          </a:p>
        </p:txBody>
      </p:sp>
      <p:sp>
        <p:nvSpPr>
          <p:cNvPr id="903" name="syntenic blocks defined…"/>
          <p:cNvSpPr txBox="1"/>
          <p:nvPr/>
        </p:nvSpPr>
        <p:spPr>
          <a:xfrm>
            <a:off x="18238890" y="7333345"/>
            <a:ext cx="5839588" cy="1385952"/>
          </a:xfrm>
          <a:prstGeom prst="rect">
            <a:avLst/>
          </a:prstGeom>
          <a:ln w="38100">
            <a:solidFill>
              <a:schemeClr val="accent5">
                <a:hueOff val="-82419"/>
                <a:satOff val="-9513"/>
                <a:lumOff val="-16343"/>
              </a:schemeClr>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4000"/>
            </a:pPr>
            <a:r>
              <a:t>syntenic blocks defined </a:t>
            </a:r>
          </a:p>
          <a:p>
            <a:pPr>
              <a:defRPr b="0" sz="4000"/>
            </a:pPr>
            <a:r>
              <a:t>by cluster ID</a:t>
            </a:r>
          </a:p>
        </p:txBody>
      </p:sp>
      <p:sp>
        <p:nvSpPr>
          <p:cNvPr id="904" name="Clustering"/>
          <p:cNvSpPr txBox="1"/>
          <p:nvPr/>
        </p:nvSpPr>
        <p:spPr>
          <a:xfrm>
            <a:off x="10245026" y="971770"/>
            <a:ext cx="3893948"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Clustering</a:t>
            </a:r>
          </a:p>
        </p:txBody>
      </p:sp>
      <p:sp>
        <p:nvSpPr>
          <p:cNvPr id="905" name="Cross-Clustering"/>
          <p:cNvSpPr txBox="1"/>
          <p:nvPr/>
        </p:nvSpPr>
        <p:spPr>
          <a:xfrm>
            <a:off x="19535941" y="4686171"/>
            <a:ext cx="3245486" cy="60172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000"/>
            </a:lvl1pPr>
          </a:lstStyle>
          <a:p>
            <a:pPr/>
            <a:r>
              <a:t>Cross-Clustering</a:t>
            </a:r>
          </a:p>
        </p:txBody>
      </p:sp>
      <p:sp>
        <p:nvSpPr>
          <p:cNvPr id="906" name="(Tellarolli et al. 2016)"/>
          <p:cNvSpPr txBox="1"/>
          <p:nvPr/>
        </p:nvSpPr>
        <p:spPr>
          <a:xfrm>
            <a:off x="19631693" y="5178285"/>
            <a:ext cx="3127707" cy="5400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600"/>
            </a:lvl1pPr>
          </a:lstStyle>
          <a:p>
            <a:pPr/>
            <a:r>
              <a:t>(Tellarolli et al. 2016)</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0" name="Clustering Results"/>
          <p:cNvSpPr txBox="1"/>
          <p:nvPr/>
        </p:nvSpPr>
        <p:spPr>
          <a:xfrm>
            <a:off x="8437533" y="996617"/>
            <a:ext cx="6828410"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Clustering Results</a:t>
            </a:r>
          </a:p>
        </p:txBody>
      </p:sp>
      <p:pic>
        <p:nvPicPr>
          <p:cNvPr id="911" name="cc_tsne_HsaDreSpu100_p1.png" descr="cc_tsne_HsaDreSpu100_p1.png"/>
          <p:cNvPicPr>
            <a:picLocks noChangeAspect="1"/>
          </p:cNvPicPr>
          <p:nvPr/>
        </p:nvPicPr>
        <p:blipFill>
          <a:blip r:embed="rId3">
            <a:extLst/>
          </a:blip>
          <a:stretch>
            <a:fillRect/>
          </a:stretch>
        </p:blipFill>
        <p:spPr>
          <a:xfrm>
            <a:off x="1021850" y="3747028"/>
            <a:ext cx="15037108" cy="9239217"/>
          </a:xfrm>
          <a:prstGeom prst="rect">
            <a:avLst/>
          </a:prstGeom>
          <a:ln w="12700">
            <a:miter lim="400000"/>
          </a:ln>
        </p:spPr>
      </p:pic>
      <p:sp>
        <p:nvSpPr>
          <p:cNvPr id="912" name="Visualized by tSNE, clustered by Cross-Clustering"/>
          <p:cNvSpPr txBox="1"/>
          <p:nvPr/>
        </p:nvSpPr>
        <p:spPr>
          <a:xfrm>
            <a:off x="16753141" y="4045961"/>
            <a:ext cx="7360338" cy="134785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228600" indent="-228600" algn="l">
              <a:buSzPct val="100000"/>
              <a:buChar char="•"/>
              <a:defRPr b="0" sz="4000"/>
            </a:lvl1pPr>
          </a:lstStyle>
          <a:p>
            <a:pPr/>
            <a:r>
              <a:t> Visualized by tSNE, clustered by Cross-Clustering</a:t>
            </a:r>
          </a:p>
        </p:txBody>
      </p:sp>
      <p:sp>
        <p:nvSpPr>
          <p:cNvPr id="913" name="One major cluster. Many small clusters"/>
          <p:cNvSpPr txBox="1"/>
          <p:nvPr/>
        </p:nvSpPr>
        <p:spPr>
          <a:xfrm>
            <a:off x="16684602" y="6184074"/>
            <a:ext cx="7135650" cy="134785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228600" indent="-228600" algn="l">
              <a:buSzPct val="100000"/>
              <a:buChar char="•"/>
              <a:defRPr b="0" sz="4000"/>
            </a:lvl1pPr>
          </a:lstStyle>
          <a:p>
            <a:pPr/>
            <a:r>
              <a:t> One major cluster. Many small clusters</a:t>
            </a:r>
          </a:p>
        </p:txBody>
      </p:sp>
      <p:sp>
        <p:nvSpPr>
          <p:cNvPr id="914" name="Homo sapiens, Danio rerio, Strongylocentrotus purpuratus (100x100 sample)"/>
          <p:cNvSpPr txBox="1"/>
          <p:nvPr/>
        </p:nvSpPr>
        <p:spPr>
          <a:xfrm>
            <a:off x="1691665" y="2914080"/>
            <a:ext cx="18615280"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4000"/>
            </a:pPr>
            <a:r>
              <a:rPr i="1"/>
              <a:t>Homo sapiens</a:t>
            </a:r>
            <a:r>
              <a:t>, </a:t>
            </a:r>
            <a:r>
              <a:rPr i="1"/>
              <a:t>Danio rerio</a:t>
            </a:r>
            <a:r>
              <a:t>, </a:t>
            </a:r>
            <a:r>
              <a:rPr i="1"/>
              <a:t>Strongylocentrotus purpuratus </a:t>
            </a:r>
            <a:r>
              <a:t>(100x100 sample)</a:t>
            </a:r>
          </a:p>
        </p:txBody>
      </p:sp>
      <p:sp>
        <p:nvSpPr>
          <p:cNvPr id="915" name="Scaffolds that cluster together…"/>
          <p:cNvSpPr txBox="1"/>
          <p:nvPr/>
        </p:nvSpPr>
        <p:spPr>
          <a:xfrm>
            <a:off x="16753141" y="8251749"/>
            <a:ext cx="7517512" cy="13478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marL="228600" indent="-228600" algn="l">
              <a:buSzPct val="100000"/>
              <a:buChar char="•"/>
              <a:defRPr b="0" sz="4000"/>
            </a:pPr>
            <a:r>
              <a:t> Scaffolds that cluster together</a:t>
            </a:r>
          </a:p>
          <a:p>
            <a:pPr algn="l">
              <a:defRPr b="0" sz="4000"/>
            </a:pPr>
            <a:r>
              <a:t>  are syntenic.</a:t>
            </a:r>
          </a:p>
        </p:txBody>
      </p:sp>
      <p:sp>
        <p:nvSpPr>
          <p:cNvPr id="916" name="Identify Syntenic Scaffolds"/>
          <p:cNvSpPr txBox="1"/>
          <p:nvPr/>
        </p:nvSpPr>
        <p:spPr>
          <a:xfrm>
            <a:off x="-11476" y="3770"/>
            <a:ext cx="4849496" cy="601724"/>
          </a:xfrm>
          <a:prstGeom prst="rect">
            <a:avLst/>
          </a:prstGeom>
          <a:solidFill>
            <a:schemeClr val="accent4">
              <a:hueOff val="-461056"/>
              <a:satOff val="4338"/>
              <a:lumOff val="-10225"/>
              <a:alpha val="5015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000">
                <a:latin typeface="+mn-lt"/>
                <a:ea typeface="+mn-ea"/>
                <a:cs typeface="+mn-cs"/>
                <a:sym typeface="Helvetica Neue Medium"/>
              </a:defRPr>
            </a:lvl1pPr>
          </a:lstStyle>
          <a:p>
            <a:pPr/>
            <a:r>
              <a:t>Identify Syntenic Scaffolds</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0"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921" name="Rectangle"/>
          <p:cNvSpPr/>
          <p:nvPr/>
        </p:nvSpPr>
        <p:spPr>
          <a:xfrm>
            <a:off x="9493108" y="6567281"/>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22" name="Rectangle"/>
          <p:cNvSpPr/>
          <p:nvPr/>
        </p:nvSpPr>
        <p:spPr>
          <a:xfrm>
            <a:off x="12084191" y="6567281"/>
            <a:ext cx="1270001" cy="581438"/>
          </a:xfrm>
          <a:prstGeom prst="rect">
            <a:avLst/>
          </a:prstGeom>
          <a:solidFill>
            <a:schemeClr val="accent4">
              <a:hueOff val="-461056"/>
              <a:satOff val="4338"/>
              <a:lumOff val="-10225"/>
            </a:schemeClr>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23" name="Rectangle"/>
          <p:cNvSpPr/>
          <p:nvPr/>
        </p:nvSpPr>
        <p:spPr>
          <a:xfrm>
            <a:off x="14675274" y="6567281"/>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24" name="Gene 1"/>
          <p:cNvSpPr txBox="1"/>
          <p:nvPr/>
        </p:nvSpPr>
        <p:spPr>
          <a:xfrm>
            <a:off x="9395407"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925" name="Gene 2"/>
          <p:cNvSpPr txBox="1"/>
          <p:nvPr/>
        </p:nvSpPr>
        <p:spPr>
          <a:xfrm>
            <a:off x="11986490"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2</a:t>
            </a:r>
          </a:p>
        </p:txBody>
      </p:sp>
      <p:sp>
        <p:nvSpPr>
          <p:cNvPr id="926" name="Gene 3"/>
          <p:cNvSpPr txBox="1"/>
          <p:nvPr/>
        </p:nvSpPr>
        <p:spPr>
          <a:xfrm>
            <a:off x="14577573"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927" name="Rectangle"/>
          <p:cNvSpPr/>
          <p:nvPr/>
        </p:nvSpPr>
        <p:spPr>
          <a:xfrm>
            <a:off x="9493108" y="10074473"/>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28" name="Rectangle"/>
          <p:cNvSpPr/>
          <p:nvPr/>
        </p:nvSpPr>
        <p:spPr>
          <a:xfrm>
            <a:off x="14675274" y="10074473"/>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29" name="Gene 1"/>
          <p:cNvSpPr txBox="1"/>
          <p:nvPr/>
        </p:nvSpPr>
        <p:spPr>
          <a:xfrm>
            <a:off x="9395407"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930" name="Gene 3"/>
          <p:cNvSpPr txBox="1"/>
          <p:nvPr/>
        </p:nvSpPr>
        <p:spPr>
          <a:xfrm>
            <a:off x="14577573"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931" name="Line"/>
          <p:cNvSpPr/>
          <p:nvPr/>
        </p:nvSpPr>
        <p:spPr>
          <a:xfrm flipV="1">
            <a:off x="10128107"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32" name="Line"/>
          <p:cNvSpPr/>
          <p:nvPr/>
        </p:nvSpPr>
        <p:spPr>
          <a:xfrm flipV="1">
            <a:off x="15310275"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33" name="Animal 1 Scaffold"/>
          <p:cNvSpPr txBox="1"/>
          <p:nvPr/>
        </p:nvSpPr>
        <p:spPr>
          <a:xfrm>
            <a:off x="1666985" y="6414452"/>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
        <p:nvSpPr>
          <p:cNvPr id="934" name="Animal 2 Scaffold"/>
          <p:cNvSpPr txBox="1"/>
          <p:nvPr/>
        </p:nvSpPr>
        <p:spPr>
          <a:xfrm>
            <a:off x="1666985" y="9921645"/>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2 Scaffold</a:t>
            </a:r>
          </a:p>
        </p:txBody>
      </p:sp>
      <p:sp>
        <p:nvSpPr>
          <p:cNvPr id="935" name="Gene Name + Homology ID"/>
          <p:cNvSpPr txBox="1"/>
          <p:nvPr/>
        </p:nvSpPr>
        <p:spPr>
          <a:xfrm>
            <a:off x="4089223" y="3407096"/>
            <a:ext cx="853059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Gene Name + Homology ID </a:t>
            </a:r>
          </a:p>
        </p:txBody>
      </p:sp>
      <p:sp>
        <p:nvSpPr>
          <p:cNvPr id="936" name="Combine Homology and Clustering Data"/>
          <p:cNvSpPr txBox="1"/>
          <p:nvPr/>
        </p:nvSpPr>
        <p:spPr>
          <a:xfrm>
            <a:off x="4799393" y="795724"/>
            <a:ext cx="14785214"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Combine Homology and Clustering Data</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0"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941" name="Rectangle"/>
          <p:cNvSpPr/>
          <p:nvPr/>
        </p:nvSpPr>
        <p:spPr>
          <a:xfrm>
            <a:off x="7071894" y="6748597"/>
            <a:ext cx="11294596" cy="218807"/>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42" name="Rectangle"/>
          <p:cNvSpPr/>
          <p:nvPr/>
        </p:nvSpPr>
        <p:spPr>
          <a:xfrm>
            <a:off x="9493108" y="6567281"/>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43" name="Rectangle"/>
          <p:cNvSpPr/>
          <p:nvPr/>
        </p:nvSpPr>
        <p:spPr>
          <a:xfrm>
            <a:off x="12084191" y="6567281"/>
            <a:ext cx="1270001" cy="581438"/>
          </a:xfrm>
          <a:prstGeom prst="rect">
            <a:avLst/>
          </a:prstGeom>
          <a:solidFill>
            <a:schemeClr val="accent4">
              <a:hueOff val="-461056"/>
              <a:satOff val="4338"/>
              <a:lumOff val="-10225"/>
            </a:schemeClr>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44" name="Rectangle"/>
          <p:cNvSpPr/>
          <p:nvPr/>
        </p:nvSpPr>
        <p:spPr>
          <a:xfrm>
            <a:off x="14675274" y="6567281"/>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45" name="Gene 1"/>
          <p:cNvSpPr txBox="1"/>
          <p:nvPr/>
        </p:nvSpPr>
        <p:spPr>
          <a:xfrm>
            <a:off x="9395407"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946" name="Gene 2"/>
          <p:cNvSpPr txBox="1"/>
          <p:nvPr/>
        </p:nvSpPr>
        <p:spPr>
          <a:xfrm>
            <a:off x="11986490"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2</a:t>
            </a:r>
          </a:p>
        </p:txBody>
      </p:sp>
      <p:sp>
        <p:nvSpPr>
          <p:cNvPr id="947" name="Gene 3"/>
          <p:cNvSpPr txBox="1"/>
          <p:nvPr/>
        </p:nvSpPr>
        <p:spPr>
          <a:xfrm>
            <a:off x="14577573"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948" name="Rectangle"/>
          <p:cNvSpPr/>
          <p:nvPr/>
        </p:nvSpPr>
        <p:spPr>
          <a:xfrm>
            <a:off x="7071894" y="10255789"/>
            <a:ext cx="11294596" cy="218807"/>
          </a:xfrm>
          <a:prstGeom prst="rect">
            <a:avLst/>
          </a:prstGeom>
          <a:solidFill>
            <a:srgbClr val="D6D5D5"/>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49" name="Rectangle"/>
          <p:cNvSpPr/>
          <p:nvPr/>
        </p:nvSpPr>
        <p:spPr>
          <a:xfrm>
            <a:off x="9493108" y="10074473"/>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50" name="Rectangle"/>
          <p:cNvSpPr/>
          <p:nvPr/>
        </p:nvSpPr>
        <p:spPr>
          <a:xfrm>
            <a:off x="14675274" y="10074473"/>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51" name="Gene 1"/>
          <p:cNvSpPr txBox="1"/>
          <p:nvPr/>
        </p:nvSpPr>
        <p:spPr>
          <a:xfrm>
            <a:off x="9395407"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952" name="Gene 3"/>
          <p:cNvSpPr txBox="1"/>
          <p:nvPr/>
        </p:nvSpPr>
        <p:spPr>
          <a:xfrm>
            <a:off x="14577573"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953" name="Line"/>
          <p:cNvSpPr/>
          <p:nvPr/>
        </p:nvSpPr>
        <p:spPr>
          <a:xfrm flipV="1">
            <a:off x="10128107"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54" name="Line"/>
          <p:cNvSpPr/>
          <p:nvPr/>
        </p:nvSpPr>
        <p:spPr>
          <a:xfrm flipV="1">
            <a:off x="15310275"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55" name="Animal 1 Scaffold"/>
          <p:cNvSpPr txBox="1"/>
          <p:nvPr/>
        </p:nvSpPr>
        <p:spPr>
          <a:xfrm>
            <a:off x="1666985" y="6414452"/>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
        <p:nvSpPr>
          <p:cNvPr id="956" name="Animal 2 Scaffold"/>
          <p:cNvSpPr txBox="1"/>
          <p:nvPr/>
        </p:nvSpPr>
        <p:spPr>
          <a:xfrm>
            <a:off x="1666985" y="9921645"/>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2 Scaffold</a:t>
            </a:r>
          </a:p>
        </p:txBody>
      </p:sp>
      <p:sp>
        <p:nvSpPr>
          <p:cNvPr id="957" name="Combine Homology and Clustering Data"/>
          <p:cNvSpPr txBox="1"/>
          <p:nvPr/>
        </p:nvSpPr>
        <p:spPr>
          <a:xfrm>
            <a:off x="4799393" y="795724"/>
            <a:ext cx="14785214"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Combine Homology and Clustering Data</a:t>
            </a:r>
          </a:p>
        </p:txBody>
      </p:sp>
      <p:sp>
        <p:nvSpPr>
          <p:cNvPr id="958" name="?"/>
          <p:cNvSpPr txBox="1"/>
          <p:nvPr/>
        </p:nvSpPr>
        <p:spPr>
          <a:xfrm>
            <a:off x="21846774" y="7376283"/>
            <a:ext cx="1214756" cy="241171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5000"/>
            </a:lvl1pPr>
          </a:lstStyle>
          <a:p>
            <a:pPr/>
            <a:r>
              <a:t>?</a:t>
            </a:r>
          </a:p>
        </p:txBody>
      </p:sp>
      <p:sp>
        <p:nvSpPr>
          <p:cNvPr id="959" name="Line"/>
          <p:cNvSpPr/>
          <p:nvPr/>
        </p:nvSpPr>
        <p:spPr>
          <a:xfrm flipV="1">
            <a:off x="18964413" y="9208860"/>
            <a:ext cx="2774459" cy="1037351"/>
          </a:xfrm>
          <a:prstGeom prst="line">
            <a:avLst/>
          </a:prstGeom>
          <a:ln w="635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60" name="Line"/>
          <p:cNvSpPr/>
          <p:nvPr/>
        </p:nvSpPr>
        <p:spPr>
          <a:xfrm>
            <a:off x="18964413" y="6857721"/>
            <a:ext cx="2774459" cy="1060746"/>
          </a:xfrm>
          <a:prstGeom prst="line">
            <a:avLst/>
          </a:prstGeom>
          <a:ln w="635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61" name="Gene Name + Homology ID"/>
          <p:cNvSpPr txBox="1"/>
          <p:nvPr/>
        </p:nvSpPr>
        <p:spPr>
          <a:xfrm>
            <a:off x="4089223" y="3407096"/>
            <a:ext cx="853059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Gene Name + Homology ID </a:t>
            </a:r>
          </a:p>
        </p:txBody>
      </p:sp>
      <p:sp>
        <p:nvSpPr>
          <p:cNvPr id="962" name="+ Scaffold ID"/>
          <p:cNvSpPr txBox="1"/>
          <p:nvPr/>
        </p:nvSpPr>
        <p:spPr>
          <a:xfrm>
            <a:off x="12532411" y="3407096"/>
            <a:ext cx="403225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 Scaffold ID</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6"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
        <p:nvSpPr>
          <p:cNvPr id="967" name="Rectangle"/>
          <p:cNvSpPr/>
          <p:nvPr/>
        </p:nvSpPr>
        <p:spPr>
          <a:xfrm>
            <a:off x="7071894" y="6748597"/>
            <a:ext cx="11294596" cy="218807"/>
          </a:xfrm>
          <a:prstGeom prst="rect">
            <a:avLst/>
          </a:prstGeom>
          <a:solidFill>
            <a:srgbClr val="000000"/>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68" name="Rectangle"/>
          <p:cNvSpPr/>
          <p:nvPr/>
        </p:nvSpPr>
        <p:spPr>
          <a:xfrm>
            <a:off x="9493108" y="6567281"/>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69" name="Rectangle"/>
          <p:cNvSpPr/>
          <p:nvPr/>
        </p:nvSpPr>
        <p:spPr>
          <a:xfrm>
            <a:off x="12084191" y="6567281"/>
            <a:ext cx="1270001" cy="581438"/>
          </a:xfrm>
          <a:prstGeom prst="rect">
            <a:avLst/>
          </a:prstGeom>
          <a:solidFill>
            <a:schemeClr val="accent4">
              <a:hueOff val="-461056"/>
              <a:satOff val="4338"/>
              <a:lumOff val="-10225"/>
            </a:schemeClr>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70" name="Rectangle"/>
          <p:cNvSpPr/>
          <p:nvPr/>
        </p:nvSpPr>
        <p:spPr>
          <a:xfrm>
            <a:off x="14675274" y="6567281"/>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71" name="Gene 1"/>
          <p:cNvSpPr txBox="1"/>
          <p:nvPr/>
        </p:nvSpPr>
        <p:spPr>
          <a:xfrm>
            <a:off x="9395407"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972" name="Gene 2"/>
          <p:cNvSpPr txBox="1"/>
          <p:nvPr/>
        </p:nvSpPr>
        <p:spPr>
          <a:xfrm>
            <a:off x="11986490"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2</a:t>
            </a:r>
          </a:p>
        </p:txBody>
      </p:sp>
      <p:sp>
        <p:nvSpPr>
          <p:cNvPr id="973" name="Gene 3"/>
          <p:cNvSpPr txBox="1"/>
          <p:nvPr/>
        </p:nvSpPr>
        <p:spPr>
          <a:xfrm>
            <a:off x="14577573" y="5937760"/>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974" name="Rectangle"/>
          <p:cNvSpPr/>
          <p:nvPr/>
        </p:nvSpPr>
        <p:spPr>
          <a:xfrm>
            <a:off x="7071894" y="10255789"/>
            <a:ext cx="11294596" cy="218807"/>
          </a:xfrm>
          <a:prstGeom prst="rect">
            <a:avLst/>
          </a:prstGeom>
          <a:solidFill>
            <a:srgbClr val="000000"/>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75" name="Rectangle"/>
          <p:cNvSpPr/>
          <p:nvPr/>
        </p:nvSpPr>
        <p:spPr>
          <a:xfrm>
            <a:off x="9493108" y="10074473"/>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76" name="Rectangle"/>
          <p:cNvSpPr/>
          <p:nvPr/>
        </p:nvSpPr>
        <p:spPr>
          <a:xfrm>
            <a:off x="14675274" y="10074473"/>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77" name="Gene 1"/>
          <p:cNvSpPr txBox="1"/>
          <p:nvPr/>
        </p:nvSpPr>
        <p:spPr>
          <a:xfrm>
            <a:off x="9395407"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978" name="Gene 3"/>
          <p:cNvSpPr txBox="1"/>
          <p:nvPr/>
        </p:nvSpPr>
        <p:spPr>
          <a:xfrm>
            <a:off x="14577573" y="10670494"/>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979" name="Line"/>
          <p:cNvSpPr/>
          <p:nvPr/>
        </p:nvSpPr>
        <p:spPr>
          <a:xfrm flipV="1">
            <a:off x="10128107"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80" name="Line"/>
          <p:cNvSpPr/>
          <p:nvPr/>
        </p:nvSpPr>
        <p:spPr>
          <a:xfrm flipV="1">
            <a:off x="15310275" y="7447430"/>
            <a:ext cx="1" cy="2269424"/>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81" name="Animal 1 Scaffold"/>
          <p:cNvSpPr txBox="1"/>
          <p:nvPr/>
        </p:nvSpPr>
        <p:spPr>
          <a:xfrm>
            <a:off x="1666985" y="6414452"/>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
        <p:nvSpPr>
          <p:cNvPr id="982" name="Animal 2 Scaffold"/>
          <p:cNvSpPr txBox="1"/>
          <p:nvPr/>
        </p:nvSpPr>
        <p:spPr>
          <a:xfrm>
            <a:off x="1666985" y="9921645"/>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2 Scaffold</a:t>
            </a:r>
          </a:p>
        </p:txBody>
      </p:sp>
      <p:sp>
        <p:nvSpPr>
          <p:cNvPr id="983" name="Dingbat Check"/>
          <p:cNvSpPr/>
          <p:nvPr/>
        </p:nvSpPr>
        <p:spPr>
          <a:xfrm>
            <a:off x="18846489" y="6015965"/>
            <a:ext cx="1301543" cy="1236809"/>
          </a:xfrm>
          <a:custGeom>
            <a:avLst/>
            <a:gdLst/>
            <a:ahLst/>
            <a:cxnLst>
              <a:cxn ang="0">
                <a:pos x="wd2" y="hd2"/>
              </a:cxn>
              <a:cxn ang="5400000">
                <a:pos x="wd2" y="hd2"/>
              </a:cxn>
              <a:cxn ang="10800000">
                <a:pos x="wd2" y="hd2"/>
              </a:cxn>
              <a:cxn ang="16200000">
                <a:pos x="wd2" y="hd2"/>
              </a:cxn>
            </a:cxnLst>
            <a:rect l="0" t="0" r="r" b="b"/>
            <a:pathLst>
              <a:path w="21452" h="20404" fill="norm" stroke="1" extrusionOk="0">
                <a:moveTo>
                  <a:pt x="19340" y="6"/>
                </a:moveTo>
                <a:cubicBezTo>
                  <a:pt x="18911" y="-308"/>
                  <a:pt x="8317" y="11620"/>
                  <a:pt x="6423" y="13985"/>
                </a:cubicBezTo>
                <a:cubicBezTo>
                  <a:pt x="6323" y="14108"/>
                  <a:pt x="6215" y="14226"/>
                  <a:pt x="6090" y="14370"/>
                </a:cubicBezTo>
                <a:cubicBezTo>
                  <a:pt x="5960" y="14216"/>
                  <a:pt x="5854" y="14096"/>
                  <a:pt x="5755" y="13971"/>
                </a:cubicBezTo>
                <a:cubicBezTo>
                  <a:pt x="4964" y="12967"/>
                  <a:pt x="4458" y="12167"/>
                  <a:pt x="3657" y="11171"/>
                </a:cubicBezTo>
                <a:cubicBezTo>
                  <a:pt x="3337" y="10773"/>
                  <a:pt x="2972" y="10410"/>
                  <a:pt x="2634" y="10026"/>
                </a:cubicBezTo>
                <a:cubicBezTo>
                  <a:pt x="2472" y="9843"/>
                  <a:pt x="2283" y="9849"/>
                  <a:pt x="2071" y="9915"/>
                </a:cubicBezTo>
                <a:cubicBezTo>
                  <a:pt x="1856" y="9981"/>
                  <a:pt x="1574" y="9982"/>
                  <a:pt x="1303" y="10152"/>
                </a:cubicBezTo>
                <a:cubicBezTo>
                  <a:pt x="1209" y="10262"/>
                  <a:pt x="1332" y="10438"/>
                  <a:pt x="1349" y="10609"/>
                </a:cubicBezTo>
                <a:cubicBezTo>
                  <a:pt x="1369" y="10821"/>
                  <a:pt x="603" y="10792"/>
                  <a:pt x="203" y="11061"/>
                </a:cubicBezTo>
                <a:cubicBezTo>
                  <a:pt x="111" y="11123"/>
                  <a:pt x="286" y="11375"/>
                  <a:pt x="227" y="11440"/>
                </a:cubicBezTo>
                <a:cubicBezTo>
                  <a:pt x="51" y="11634"/>
                  <a:pt x="-61" y="11588"/>
                  <a:pt x="36" y="11826"/>
                </a:cubicBezTo>
                <a:cubicBezTo>
                  <a:pt x="896" y="13941"/>
                  <a:pt x="2182" y="15733"/>
                  <a:pt x="3218" y="17879"/>
                </a:cubicBezTo>
                <a:cubicBezTo>
                  <a:pt x="4865" y="21292"/>
                  <a:pt x="5178" y="19166"/>
                  <a:pt x="5654" y="19575"/>
                </a:cubicBezTo>
                <a:cubicBezTo>
                  <a:pt x="7119" y="20836"/>
                  <a:pt x="6474" y="21179"/>
                  <a:pt x="9921" y="16770"/>
                </a:cubicBezTo>
                <a:cubicBezTo>
                  <a:pt x="11378" y="14721"/>
                  <a:pt x="19009" y="5203"/>
                  <a:pt x="20710" y="3334"/>
                </a:cubicBezTo>
                <a:cubicBezTo>
                  <a:pt x="20919" y="3106"/>
                  <a:pt x="21118" y="2879"/>
                  <a:pt x="21258" y="2594"/>
                </a:cubicBezTo>
                <a:cubicBezTo>
                  <a:pt x="21526" y="2050"/>
                  <a:pt x="21539" y="2066"/>
                  <a:pt x="21150" y="1624"/>
                </a:cubicBezTo>
                <a:cubicBezTo>
                  <a:pt x="21006" y="1461"/>
                  <a:pt x="20856" y="1427"/>
                  <a:pt x="20646" y="1437"/>
                </a:cubicBezTo>
                <a:cubicBezTo>
                  <a:pt x="20244" y="1456"/>
                  <a:pt x="20044" y="1227"/>
                  <a:pt x="20086" y="860"/>
                </a:cubicBezTo>
                <a:cubicBezTo>
                  <a:pt x="20096" y="778"/>
                  <a:pt x="20075" y="672"/>
                  <a:pt x="20023" y="612"/>
                </a:cubicBezTo>
                <a:cubicBezTo>
                  <a:pt x="19903" y="469"/>
                  <a:pt x="19492" y="117"/>
                  <a:pt x="19340" y="6"/>
                </a:cubicBezTo>
                <a:close/>
              </a:path>
            </a:pathLst>
          </a:custGeom>
          <a:solidFill>
            <a:schemeClr val="accent3"/>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84" name="Dingbat Check"/>
          <p:cNvSpPr/>
          <p:nvPr/>
        </p:nvSpPr>
        <p:spPr>
          <a:xfrm>
            <a:off x="18846489" y="9472574"/>
            <a:ext cx="1301543" cy="1236808"/>
          </a:xfrm>
          <a:custGeom>
            <a:avLst/>
            <a:gdLst/>
            <a:ahLst/>
            <a:cxnLst>
              <a:cxn ang="0">
                <a:pos x="wd2" y="hd2"/>
              </a:cxn>
              <a:cxn ang="5400000">
                <a:pos x="wd2" y="hd2"/>
              </a:cxn>
              <a:cxn ang="10800000">
                <a:pos x="wd2" y="hd2"/>
              </a:cxn>
              <a:cxn ang="16200000">
                <a:pos x="wd2" y="hd2"/>
              </a:cxn>
            </a:cxnLst>
            <a:rect l="0" t="0" r="r" b="b"/>
            <a:pathLst>
              <a:path w="21452" h="20404" fill="norm" stroke="1" extrusionOk="0">
                <a:moveTo>
                  <a:pt x="19340" y="6"/>
                </a:moveTo>
                <a:cubicBezTo>
                  <a:pt x="18911" y="-308"/>
                  <a:pt x="8317" y="11620"/>
                  <a:pt x="6423" y="13985"/>
                </a:cubicBezTo>
                <a:cubicBezTo>
                  <a:pt x="6323" y="14108"/>
                  <a:pt x="6215" y="14226"/>
                  <a:pt x="6090" y="14370"/>
                </a:cubicBezTo>
                <a:cubicBezTo>
                  <a:pt x="5960" y="14216"/>
                  <a:pt x="5854" y="14096"/>
                  <a:pt x="5755" y="13971"/>
                </a:cubicBezTo>
                <a:cubicBezTo>
                  <a:pt x="4964" y="12967"/>
                  <a:pt x="4458" y="12167"/>
                  <a:pt x="3657" y="11171"/>
                </a:cubicBezTo>
                <a:cubicBezTo>
                  <a:pt x="3337" y="10773"/>
                  <a:pt x="2972" y="10410"/>
                  <a:pt x="2634" y="10026"/>
                </a:cubicBezTo>
                <a:cubicBezTo>
                  <a:pt x="2472" y="9843"/>
                  <a:pt x="2283" y="9849"/>
                  <a:pt x="2071" y="9915"/>
                </a:cubicBezTo>
                <a:cubicBezTo>
                  <a:pt x="1856" y="9981"/>
                  <a:pt x="1574" y="9982"/>
                  <a:pt x="1303" y="10152"/>
                </a:cubicBezTo>
                <a:cubicBezTo>
                  <a:pt x="1209" y="10262"/>
                  <a:pt x="1332" y="10438"/>
                  <a:pt x="1349" y="10609"/>
                </a:cubicBezTo>
                <a:cubicBezTo>
                  <a:pt x="1369" y="10821"/>
                  <a:pt x="603" y="10792"/>
                  <a:pt x="203" y="11061"/>
                </a:cubicBezTo>
                <a:cubicBezTo>
                  <a:pt x="111" y="11123"/>
                  <a:pt x="286" y="11375"/>
                  <a:pt x="227" y="11440"/>
                </a:cubicBezTo>
                <a:cubicBezTo>
                  <a:pt x="51" y="11634"/>
                  <a:pt x="-61" y="11588"/>
                  <a:pt x="36" y="11826"/>
                </a:cubicBezTo>
                <a:cubicBezTo>
                  <a:pt x="896" y="13941"/>
                  <a:pt x="2182" y="15733"/>
                  <a:pt x="3218" y="17879"/>
                </a:cubicBezTo>
                <a:cubicBezTo>
                  <a:pt x="4865" y="21292"/>
                  <a:pt x="5178" y="19166"/>
                  <a:pt x="5654" y="19575"/>
                </a:cubicBezTo>
                <a:cubicBezTo>
                  <a:pt x="7119" y="20836"/>
                  <a:pt x="6474" y="21179"/>
                  <a:pt x="9921" y="16770"/>
                </a:cubicBezTo>
                <a:cubicBezTo>
                  <a:pt x="11378" y="14721"/>
                  <a:pt x="19009" y="5203"/>
                  <a:pt x="20710" y="3334"/>
                </a:cubicBezTo>
                <a:cubicBezTo>
                  <a:pt x="20919" y="3106"/>
                  <a:pt x="21118" y="2879"/>
                  <a:pt x="21258" y="2594"/>
                </a:cubicBezTo>
                <a:cubicBezTo>
                  <a:pt x="21526" y="2050"/>
                  <a:pt x="21539" y="2066"/>
                  <a:pt x="21150" y="1624"/>
                </a:cubicBezTo>
                <a:cubicBezTo>
                  <a:pt x="21006" y="1461"/>
                  <a:pt x="20856" y="1427"/>
                  <a:pt x="20646" y="1437"/>
                </a:cubicBezTo>
                <a:cubicBezTo>
                  <a:pt x="20244" y="1456"/>
                  <a:pt x="20044" y="1227"/>
                  <a:pt x="20086" y="860"/>
                </a:cubicBezTo>
                <a:cubicBezTo>
                  <a:pt x="20096" y="778"/>
                  <a:pt x="20075" y="672"/>
                  <a:pt x="20023" y="612"/>
                </a:cubicBezTo>
                <a:cubicBezTo>
                  <a:pt x="19903" y="469"/>
                  <a:pt x="19492" y="117"/>
                  <a:pt x="19340" y="6"/>
                </a:cubicBezTo>
                <a:close/>
              </a:path>
            </a:pathLst>
          </a:custGeom>
          <a:solidFill>
            <a:schemeClr val="accent3"/>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985" name="Gene Name + Homology ID"/>
          <p:cNvSpPr txBox="1"/>
          <p:nvPr/>
        </p:nvSpPr>
        <p:spPr>
          <a:xfrm>
            <a:off x="4089223" y="3407096"/>
            <a:ext cx="853059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Gene Name + Homology ID </a:t>
            </a:r>
          </a:p>
        </p:txBody>
      </p:sp>
      <p:sp>
        <p:nvSpPr>
          <p:cNvPr id="986" name="+ Scaffold ID"/>
          <p:cNvSpPr txBox="1"/>
          <p:nvPr/>
        </p:nvSpPr>
        <p:spPr>
          <a:xfrm>
            <a:off x="12532411" y="3407096"/>
            <a:ext cx="403225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 Scaffold ID</a:t>
            </a:r>
          </a:p>
        </p:txBody>
      </p:sp>
      <p:sp>
        <p:nvSpPr>
          <p:cNvPr id="987" name="+ Cluster ID"/>
          <p:cNvSpPr txBox="1"/>
          <p:nvPr/>
        </p:nvSpPr>
        <p:spPr>
          <a:xfrm>
            <a:off x="16560341" y="3407096"/>
            <a:ext cx="3734436"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 Cluster ID</a:t>
            </a:r>
          </a:p>
        </p:txBody>
      </p:sp>
      <p:sp>
        <p:nvSpPr>
          <p:cNvPr id="988" name="Combine Homology and Clustering Data"/>
          <p:cNvSpPr txBox="1"/>
          <p:nvPr/>
        </p:nvSpPr>
        <p:spPr>
          <a:xfrm>
            <a:off x="4799393" y="795724"/>
            <a:ext cx="14785214"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Combine Homology and Clustering Data</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2" name="gff3 file"/>
          <p:cNvSpPr txBox="1"/>
          <p:nvPr/>
        </p:nvSpPr>
        <p:spPr>
          <a:xfrm>
            <a:off x="2071007" y="3873400"/>
            <a:ext cx="2226946" cy="887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gff3 file</a:t>
            </a:r>
          </a:p>
        </p:txBody>
      </p:sp>
      <p:sp>
        <p:nvSpPr>
          <p:cNvPr id="993" name="peptide fasta"/>
          <p:cNvSpPr txBox="1"/>
          <p:nvPr/>
        </p:nvSpPr>
        <p:spPr>
          <a:xfrm>
            <a:off x="249192" y="8574503"/>
            <a:ext cx="404876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peptide fasta </a:t>
            </a:r>
          </a:p>
        </p:txBody>
      </p:sp>
      <p:sp>
        <p:nvSpPr>
          <p:cNvPr id="994" name="aggregate"/>
          <p:cNvSpPr txBox="1"/>
          <p:nvPr/>
        </p:nvSpPr>
        <p:spPr>
          <a:xfrm>
            <a:off x="12722550" y="6382608"/>
            <a:ext cx="31896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aggregate </a:t>
            </a:r>
          </a:p>
        </p:txBody>
      </p:sp>
      <p:sp>
        <p:nvSpPr>
          <p:cNvPr id="995" name="cluster"/>
          <p:cNvSpPr txBox="1"/>
          <p:nvPr/>
        </p:nvSpPr>
        <p:spPr>
          <a:xfrm>
            <a:off x="17473510" y="6382608"/>
            <a:ext cx="206057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cluster</a:t>
            </a:r>
          </a:p>
        </p:txBody>
      </p:sp>
      <p:sp>
        <p:nvSpPr>
          <p:cNvPr id="996" name="longest…"/>
          <p:cNvSpPr txBox="1"/>
          <p:nvPr/>
        </p:nvSpPr>
        <p:spPr>
          <a:xfrm>
            <a:off x="4784077" y="8193503"/>
            <a:ext cx="323723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longest </a:t>
            </a:r>
          </a:p>
          <a:p>
            <a:pPr>
              <a:defRPr b="0" sz="5000"/>
            </a:pPr>
            <a:r>
              <a:t>sequences</a:t>
            </a:r>
          </a:p>
        </p:txBody>
      </p:sp>
      <p:sp>
        <p:nvSpPr>
          <p:cNvPr id="997" name="homologs (Agalma)"/>
          <p:cNvSpPr txBox="1"/>
          <p:nvPr/>
        </p:nvSpPr>
        <p:spPr>
          <a:xfrm>
            <a:off x="8709037" y="8168103"/>
            <a:ext cx="296672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homologs</a:t>
            </a:r>
            <a:br/>
            <a:r>
              <a:t>(Agalma)</a:t>
            </a:r>
          </a:p>
        </p:txBody>
      </p:sp>
      <p:sp>
        <p:nvSpPr>
          <p:cNvPr id="998" name="parse gene data"/>
          <p:cNvSpPr txBox="1"/>
          <p:nvPr/>
        </p:nvSpPr>
        <p:spPr>
          <a:xfrm>
            <a:off x="6959611" y="3873400"/>
            <a:ext cx="4754246" cy="887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parse gene data</a:t>
            </a:r>
          </a:p>
        </p:txBody>
      </p:sp>
      <p:sp>
        <p:nvSpPr>
          <p:cNvPr id="999" name="identify…"/>
          <p:cNvSpPr txBox="1"/>
          <p:nvPr/>
        </p:nvSpPr>
        <p:spPr>
          <a:xfrm>
            <a:off x="19896117" y="5989228"/>
            <a:ext cx="5450288" cy="1673857"/>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sz="5000"/>
            </a:pPr>
            <a:r>
              <a:t>identify</a:t>
            </a:r>
          </a:p>
          <a:p>
            <a:pPr>
              <a:defRPr sz="5000"/>
            </a:pPr>
            <a:r>
              <a:t>ghost loci</a:t>
            </a:r>
          </a:p>
        </p:txBody>
      </p:sp>
      <p:sp>
        <p:nvSpPr>
          <p:cNvPr id="1000" name="Line"/>
          <p:cNvSpPr/>
          <p:nvPr/>
        </p:nvSpPr>
        <p:spPr>
          <a:xfrm>
            <a:off x="11900943" y="4782238"/>
            <a:ext cx="1239729" cy="123972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01" name="Line"/>
          <p:cNvSpPr/>
          <p:nvPr/>
        </p:nvSpPr>
        <p:spPr>
          <a:xfrm flipV="1">
            <a:off x="11868586" y="7746543"/>
            <a:ext cx="1299424" cy="117314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02" name="Line"/>
          <p:cNvSpPr/>
          <p:nvPr/>
        </p:nvSpPr>
        <p:spPr>
          <a:xfrm>
            <a:off x="4708854" y="4316948"/>
            <a:ext cx="1839856"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03" name="Line"/>
          <p:cNvSpPr/>
          <p:nvPr/>
        </p:nvSpPr>
        <p:spPr>
          <a:xfrm>
            <a:off x="16047170" y="6858000"/>
            <a:ext cx="1291324" cy="0"/>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04" name="Line"/>
          <p:cNvSpPr/>
          <p:nvPr/>
        </p:nvSpPr>
        <p:spPr>
          <a:xfrm>
            <a:off x="19912733" y="6826156"/>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05" name="Line"/>
          <p:cNvSpPr/>
          <p:nvPr/>
        </p:nvSpPr>
        <p:spPr>
          <a:xfrm>
            <a:off x="4304433" y="9018051"/>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06" name="Line"/>
          <p:cNvSpPr/>
          <p:nvPr/>
        </p:nvSpPr>
        <p:spPr>
          <a:xfrm>
            <a:off x="7957664" y="9018051"/>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07" name="Rectangle"/>
          <p:cNvSpPr/>
          <p:nvPr/>
        </p:nvSpPr>
        <p:spPr>
          <a:xfrm>
            <a:off x="20894327" y="5949214"/>
            <a:ext cx="3453867" cy="1817572"/>
          </a:xfrm>
          <a:prstGeom prst="rect">
            <a:avLst/>
          </a:prstGeom>
          <a:ln w="635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08" name="Synteny Analysis Overview"/>
          <p:cNvSpPr txBox="1"/>
          <p:nvPr/>
        </p:nvSpPr>
        <p:spPr>
          <a:xfrm>
            <a:off x="7259129" y="1022546"/>
            <a:ext cx="986574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Synteny Analysis Overview</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0" name="Find Ghost Loci"/>
          <p:cNvSpPr txBox="1"/>
          <p:nvPr/>
        </p:nvSpPr>
        <p:spPr>
          <a:xfrm>
            <a:off x="9257093" y="1022546"/>
            <a:ext cx="5869814"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Find Ghost Loci</a:t>
            </a:r>
          </a:p>
        </p:txBody>
      </p:sp>
      <p:sp>
        <p:nvSpPr>
          <p:cNvPr id="1011" name="1. Define a reference and a comparison animal. Find all scaffolds in the comparison animal…"/>
          <p:cNvSpPr txBox="1"/>
          <p:nvPr/>
        </p:nvSpPr>
        <p:spPr>
          <a:xfrm>
            <a:off x="1557130" y="2398947"/>
            <a:ext cx="22054557" cy="141064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200"/>
            </a:pPr>
            <a:r>
              <a:rPr b="1"/>
              <a:t>1. </a:t>
            </a:r>
            <a:r>
              <a:t>Define a reference and a comparison animal. Find all scaffolds in the comparison animal </a:t>
            </a:r>
          </a:p>
          <a:p>
            <a:pPr algn="l">
              <a:defRPr b="0" sz="4200"/>
            </a:pPr>
            <a:r>
              <a:t>    that share the cluster ID (synteny) of the reference.</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5" name="Find Ghost Loci"/>
          <p:cNvSpPr txBox="1"/>
          <p:nvPr/>
        </p:nvSpPr>
        <p:spPr>
          <a:xfrm>
            <a:off x="9257093" y="1022546"/>
            <a:ext cx="5869814"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Find Ghost Loci</a:t>
            </a:r>
          </a:p>
        </p:txBody>
      </p:sp>
      <p:sp>
        <p:nvSpPr>
          <p:cNvPr id="1016" name="1. Define a reference and a comparison animal. Find all scaffolds in the comparison animal…"/>
          <p:cNvSpPr txBox="1"/>
          <p:nvPr/>
        </p:nvSpPr>
        <p:spPr>
          <a:xfrm>
            <a:off x="1557130" y="2398947"/>
            <a:ext cx="22054557" cy="141064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200"/>
            </a:pPr>
            <a:r>
              <a:rPr b="1"/>
              <a:t>1. </a:t>
            </a:r>
            <a:r>
              <a:t>Define a reference and a comparison animal. Find all scaffolds in the comparison animal </a:t>
            </a:r>
          </a:p>
          <a:p>
            <a:pPr algn="l">
              <a:defRPr b="0" sz="4200"/>
            </a:pPr>
            <a:r>
              <a:t>    that share the cluster ID (synteny) of the reference.</a:t>
            </a:r>
          </a:p>
        </p:txBody>
      </p:sp>
      <p:sp>
        <p:nvSpPr>
          <p:cNvPr id="1017" name="2. Compare each gene in the reference scaffold to all genes in the comparison scaffold and…"/>
          <p:cNvSpPr txBox="1"/>
          <p:nvPr/>
        </p:nvSpPr>
        <p:spPr>
          <a:xfrm>
            <a:off x="1557130" y="4100372"/>
            <a:ext cx="22054557" cy="141064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200"/>
            </a:pPr>
            <a:r>
              <a:rPr b="1"/>
              <a:t>2.</a:t>
            </a:r>
            <a:r>
              <a:t> Compare each gene in the reference scaffold to all genes in the comparison scaffold and </a:t>
            </a:r>
          </a:p>
          <a:p>
            <a:pPr algn="l">
              <a:defRPr b="0" sz="4200"/>
            </a:pPr>
            <a:r>
              <a:t>     note which are missing.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ponges Have Some “Neural” Genes"/>
          <p:cNvSpPr txBox="1"/>
          <p:nvPr/>
        </p:nvSpPr>
        <p:spPr>
          <a:xfrm>
            <a:off x="5431853" y="1097089"/>
            <a:ext cx="13520294"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Sponges Have Some “Neural” Genes</a:t>
            </a:r>
          </a:p>
        </p:txBody>
      </p:sp>
      <p:pic>
        <p:nvPicPr>
          <p:cNvPr id="139" name="Screen Shot 2019-04-18 at 9.42.45 AM.png" descr="Screen Shot 2019-04-18 at 9.42.45 AM.png"/>
          <p:cNvPicPr>
            <a:picLocks noChangeAspect="1"/>
          </p:cNvPicPr>
          <p:nvPr/>
        </p:nvPicPr>
        <p:blipFill>
          <a:blip r:embed="rId3">
            <a:extLst/>
          </a:blip>
          <a:stretch>
            <a:fillRect/>
          </a:stretch>
        </p:blipFill>
        <p:spPr>
          <a:xfrm>
            <a:off x="5635373" y="2319068"/>
            <a:ext cx="11815737" cy="11184724"/>
          </a:xfrm>
          <a:prstGeom prst="rect">
            <a:avLst/>
          </a:prstGeom>
          <a:ln w="12700">
            <a:miter lim="400000"/>
          </a:ln>
        </p:spPr>
      </p:pic>
      <p:sp>
        <p:nvSpPr>
          <p:cNvPr id="140" name="Riesgo et al. 2014"/>
          <p:cNvSpPr txBox="1"/>
          <p:nvPr/>
        </p:nvSpPr>
        <p:spPr>
          <a:xfrm>
            <a:off x="21339860" y="13136866"/>
            <a:ext cx="301424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Riesgo et al. 2014</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9" name="Find Ghost Loci"/>
          <p:cNvSpPr txBox="1"/>
          <p:nvPr/>
        </p:nvSpPr>
        <p:spPr>
          <a:xfrm>
            <a:off x="9257093" y="1022546"/>
            <a:ext cx="5869814"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Find Ghost Loci</a:t>
            </a:r>
          </a:p>
        </p:txBody>
      </p:sp>
      <p:sp>
        <p:nvSpPr>
          <p:cNvPr id="1020" name="1. Define a reference and a comparison animal. Find all scaffolds in the comparison animal…"/>
          <p:cNvSpPr txBox="1"/>
          <p:nvPr/>
        </p:nvSpPr>
        <p:spPr>
          <a:xfrm>
            <a:off x="1557130" y="2398947"/>
            <a:ext cx="22054557" cy="141064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200"/>
            </a:pPr>
            <a:r>
              <a:rPr b="1"/>
              <a:t>1. </a:t>
            </a:r>
            <a:r>
              <a:t>Define a reference and a comparison animal. Find all scaffolds in the comparison animal </a:t>
            </a:r>
          </a:p>
          <a:p>
            <a:pPr algn="l">
              <a:defRPr b="0" sz="4200"/>
            </a:pPr>
            <a:r>
              <a:t>    that share the cluster ID (synteny) of the reference.</a:t>
            </a:r>
          </a:p>
        </p:txBody>
      </p:sp>
      <p:sp>
        <p:nvSpPr>
          <p:cNvPr id="1021" name="2. Compare each gene in the reference scaffold to all genes in the comparison scaffold and…"/>
          <p:cNvSpPr txBox="1"/>
          <p:nvPr/>
        </p:nvSpPr>
        <p:spPr>
          <a:xfrm>
            <a:off x="1557130" y="4100372"/>
            <a:ext cx="22054557" cy="141064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200"/>
            </a:pPr>
            <a:r>
              <a:rPr b="1"/>
              <a:t>2.</a:t>
            </a:r>
            <a:r>
              <a:t> Compare each gene in the reference scaffold to all genes in the comparison scaffold and </a:t>
            </a:r>
          </a:p>
          <a:p>
            <a:pPr algn="l">
              <a:defRPr b="0" sz="4200"/>
            </a:pPr>
            <a:r>
              <a:t>     note which are missing.</a:t>
            </a:r>
          </a:p>
        </p:txBody>
      </p:sp>
      <p:sp>
        <p:nvSpPr>
          <p:cNvPr id="1022" name="3. Check that reference genes absent in the comparison scaffold did not arise after the…"/>
          <p:cNvSpPr txBox="1"/>
          <p:nvPr/>
        </p:nvSpPr>
        <p:spPr>
          <a:xfrm>
            <a:off x="1557130" y="6087402"/>
            <a:ext cx="21063789" cy="141064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0" sz="4200"/>
            </a:pPr>
            <a:r>
              <a:rPr b="1"/>
              <a:t>3.</a:t>
            </a:r>
            <a:r>
              <a:t> Check that reference genes absent in the comparison scaffold did not arise after the </a:t>
            </a:r>
          </a:p>
          <a:p>
            <a:pPr algn="l">
              <a:defRPr b="0" sz="4200"/>
            </a:pPr>
            <a:r>
              <a:t>    comparison animal.</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6" name="Amphimedon queenslandica"/>
          <p:cNvSpPr txBox="1"/>
          <p:nvPr/>
        </p:nvSpPr>
        <p:spPr>
          <a:xfrm>
            <a:off x="17961533" y="2693017"/>
            <a:ext cx="5320107"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Amphimedon queenslandica</a:t>
            </a:r>
          </a:p>
        </p:txBody>
      </p:sp>
      <p:sp>
        <p:nvSpPr>
          <p:cNvPr id="1027" name="Capitella telata"/>
          <p:cNvSpPr txBox="1"/>
          <p:nvPr/>
        </p:nvSpPr>
        <p:spPr>
          <a:xfrm>
            <a:off x="17986381" y="6682133"/>
            <a:ext cx="2828062"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Capitella telata</a:t>
            </a:r>
          </a:p>
        </p:txBody>
      </p:sp>
      <p:sp>
        <p:nvSpPr>
          <p:cNvPr id="1028" name="Danio rerio"/>
          <p:cNvSpPr txBox="1"/>
          <p:nvPr/>
        </p:nvSpPr>
        <p:spPr>
          <a:xfrm>
            <a:off x="18103250" y="10671250"/>
            <a:ext cx="2120113"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Danio rerio</a:t>
            </a:r>
          </a:p>
        </p:txBody>
      </p:sp>
      <p:sp>
        <p:nvSpPr>
          <p:cNvPr id="1029" name="Drosophila melanogaster"/>
          <p:cNvSpPr txBox="1"/>
          <p:nvPr/>
        </p:nvSpPr>
        <p:spPr>
          <a:xfrm>
            <a:off x="17986381" y="8676692"/>
            <a:ext cx="4649141" cy="6267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Drosophila melanogaster</a:t>
            </a:r>
          </a:p>
        </p:txBody>
      </p:sp>
      <p:sp>
        <p:nvSpPr>
          <p:cNvPr id="1030" name="Helobdella robusta"/>
          <p:cNvSpPr txBox="1"/>
          <p:nvPr/>
        </p:nvSpPr>
        <p:spPr>
          <a:xfrm>
            <a:off x="17986381" y="7679413"/>
            <a:ext cx="3557957"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Helobdella robusta</a:t>
            </a:r>
          </a:p>
        </p:txBody>
      </p:sp>
      <p:sp>
        <p:nvSpPr>
          <p:cNvPr id="1031" name="Homo sapiens"/>
          <p:cNvSpPr txBox="1"/>
          <p:nvPr/>
        </p:nvSpPr>
        <p:spPr>
          <a:xfrm>
            <a:off x="17986381" y="11668529"/>
            <a:ext cx="2752065"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Homo sapiens</a:t>
            </a:r>
          </a:p>
        </p:txBody>
      </p:sp>
      <p:sp>
        <p:nvSpPr>
          <p:cNvPr id="1032" name="Lottia gigantea"/>
          <p:cNvSpPr txBox="1"/>
          <p:nvPr/>
        </p:nvSpPr>
        <p:spPr>
          <a:xfrm>
            <a:off x="17986381" y="5684854"/>
            <a:ext cx="2835784"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Lottia gigantea</a:t>
            </a:r>
          </a:p>
        </p:txBody>
      </p:sp>
      <p:sp>
        <p:nvSpPr>
          <p:cNvPr id="1033" name="Mnemiopsis leidyi"/>
          <p:cNvSpPr txBox="1"/>
          <p:nvPr/>
        </p:nvSpPr>
        <p:spPr>
          <a:xfrm>
            <a:off x="18073554" y="1695738"/>
            <a:ext cx="3383611"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Mnemiopsis leidyi</a:t>
            </a:r>
          </a:p>
        </p:txBody>
      </p:sp>
      <p:sp>
        <p:nvSpPr>
          <p:cNvPr id="1034" name="Nematostella vectensis"/>
          <p:cNvSpPr txBox="1"/>
          <p:nvPr/>
        </p:nvSpPr>
        <p:spPr>
          <a:xfrm>
            <a:off x="17961533" y="4586388"/>
            <a:ext cx="4317112"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Nematostella vectensis</a:t>
            </a:r>
          </a:p>
        </p:txBody>
      </p:sp>
      <p:sp>
        <p:nvSpPr>
          <p:cNvPr id="1035" name="Strongylocentrotus purpuratus"/>
          <p:cNvSpPr txBox="1"/>
          <p:nvPr/>
        </p:nvSpPr>
        <p:spPr>
          <a:xfrm>
            <a:off x="18015599" y="9673971"/>
            <a:ext cx="5665547"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Strongylocentrotus purpuratus</a:t>
            </a:r>
          </a:p>
        </p:txBody>
      </p:sp>
      <p:sp>
        <p:nvSpPr>
          <p:cNvPr id="1036" name="Taeniopygia guttata"/>
          <p:cNvSpPr txBox="1"/>
          <p:nvPr/>
        </p:nvSpPr>
        <p:spPr>
          <a:xfrm>
            <a:off x="17929688" y="12665808"/>
            <a:ext cx="3671342"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Taeniopygia guttata</a:t>
            </a:r>
          </a:p>
        </p:txBody>
      </p:sp>
      <p:sp>
        <p:nvSpPr>
          <p:cNvPr id="1037" name="Trichoplax adhaerens"/>
          <p:cNvSpPr txBox="1"/>
          <p:nvPr/>
        </p:nvSpPr>
        <p:spPr>
          <a:xfrm>
            <a:off x="17961533" y="3642681"/>
            <a:ext cx="3979800"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Trichoplax adhaerens</a:t>
            </a:r>
          </a:p>
        </p:txBody>
      </p:sp>
      <p:sp>
        <p:nvSpPr>
          <p:cNvPr id="1038" name="Nesting Index"/>
          <p:cNvSpPr txBox="1"/>
          <p:nvPr/>
        </p:nvSpPr>
        <p:spPr>
          <a:xfrm>
            <a:off x="9617138" y="529910"/>
            <a:ext cx="5149724"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Nesting Index</a:t>
            </a:r>
          </a:p>
        </p:txBody>
      </p:sp>
      <p:sp>
        <p:nvSpPr>
          <p:cNvPr id="1039" name="Line"/>
          <p:cNvSpPr/>
          <p:nvPr/>
        </p:nvSpPr>
        <p:spPr>
          <a:xfrm>
            <a:off x="8032605" y="5000973"/>
            <a:ext cx="9813656"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0" name="Line"/>
          <p:cNvSpPr/>
          <p:nvPr/>
        </p:nvSpPr>
        <p:spPr>
          <a:xfrm>
            <a:off x="4720013" y="3069915"/>
            <a:ext cx="13126248"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1" name="Line"/>
          <p:cNvSpPr/>
          <p:nvPr/>
        </p:nvSpPr>
        <p:spPr>
          <a:xfrm>
            <a:off x="6537739" y="4003694"/>
            <a:ext cx="11308523"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2" name="Line"/>
          <p:cNvSpPr/>
          <p:nvPr/>
        </p:nvSpPr>
        <p:spPr>
          <a:xfrm>
            <a:off x="3756473" y="2136136"/>
            <a:ext cx="14089788"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3" name="Line"/>
          <p:cNvSpPr/>
          <p:nvPr/>
        </p:nvSpPr>
        <p:spPr>
          <a:xfrm>
            <a:off x="15337697" y="5998252"/>
            <a:ext cx="2508564"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4" name="Line"/>
          <p:cNvSpPr/>
          <p:nvPr/>
        </p:nvSpPr>
        <p:spPr>
          <a:xfrm>
            <a:off x="16818094" y="6995531"/>
            <a:ext cx="1028166"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5" name="Line"/>
          <p:cNvSpPr/>
          <p:nvPr/>
        </p:nvSpPr>
        <p:spPr>
          <a:xfrm>
            <a:off x="16818095" y="7992811"/>
            <a:ext cx="102816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6" name="Line"/>
          <p:cNvSpPr/>
          <p:nvPr/>
        </p:nvSpPr>
        <p:spPr>
          <a:xfrm>
            <a:off x="13866462" y="8990090"/>
            <a:ext cx="3979800"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7" name="Line"/>
          <p:cNvSpPr/>
          <p:nvPr/>
        </p:nvSpPr>
        <p:spPr>
          <a:xfrm>
            <a:off x="14174919" y="9987369"/>
            <a:ext cx="3671342"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8" name="Line"/>
          <p:cNvSpPr/>
          <p:nvPr/>
        </p:nvSpPr>
        <p:spPr>
          <a:xfrm>
            <a:off x="15337697" y="10984648"/>
            <a:ext cx="2508564"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49" name="Line"/>
          <p:cNvSpPr/>
          <p:nvPr/>
        </p:nvSpPr>
        <p:spPr>
          <a:xfrm>
            <a:off x="16818095" y="11981927"/>
            <a:ext cx="102816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0" name="Line"/>
          <p:cNvSpPr/>
          <p:nvPr/>
        </p:nvSpPr>
        <p:spPr>
          <a:xfrm>
            <a:off x="16818095" y="12979206"/>
            <a:ext cx="102816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1" name="Line"/>
          <p:cNvSpPr/>
          <p:nvPr/>
        </p:nvSpPr>
        <p:spPr>
          <a:xfrm>
            <a:off x="16833003" y="6973306"/>
            <a:ext cx="1" cy="1041730"/>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2" name="Line"/>
          <p:cNvSpPr/>
          <p:nvPr/>
        </p:nvSpPr>
        <p:spPr>
          <a:xfrm>
            <a:off x="16833003" y="11959702"/>
            <a:ext cx="1" cy="1041730"/>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3" name="Line"/>
          <p:cNvSpPr/>
          <p:nvPr/>
        </p:nvSpPr>
        <p:spPr>
          <a:xfrm>
            <a:off x="15369572" y="10962423"/>
            <a:ext cx="1" cy="1526455"/>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4" name="Line"/>
          <p:cNvSpPr/>
          <p:nvPr/>
        </p:nvSpPr>
        <p:spPr>
          <a:xfrm>
            <a:off x="15363028" y="12480566"/>
            <a:ext cx="1475653"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5" name="Line"/>
          <p:cNvSpPr/>
          <p:nvPr/>
        </p:nvSpPr>
        <p:spPr>
          <a:xfrm>
            <a:off x="14190610" y="9965144"/>
            <a:ext cx="1" cy="1737165"/>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6" name="Line"/>
          <p:cNvSpPr/>
          <p:nvPr/>
        </p:nvSpPr>
        <p:spPr>
          <a:xfrm>
            <a:off x="14163675" y="11725650"/>
            <a:ext cx="1220809"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7" name="Line"/>
          <p:cNvSpPr/>
          <p:nvPr/>
        </p:nvSpPr>
        <p:spPr>
          <a:xfrm>
            <a:off x="15369572" y="5976027"/>
            <a:ext cx="1" cy="1526455"/>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8" name="Line"/>
          <p:cNvSpPr/>
          <p:nvPr/>
        </p:nvSpPr>
        <p:spPr>
          <a:xfrm>
            <a:off x="15396847" y="7494171"/>
            <a:ext cx="1408013"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59" name="Line"/>
          <p:cNvSpPr/>
          <p:nvPr/>
        </p:nvSpPr>
        <p:spPr>
          <a:xfrm>
            <a:off x="13881408" y="6819900"/>
            <a:ext cx="1475654" cy="0"/>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0" name="Line"/>
          <p:cNvSpPr/>
          <p:nvPr/>
        </p:nvSpPr>
        <p:spPr>
          <a:xfrm>
            <a:off x="13906141" y="6794444"/>
            <a:ext cx="1" cy="221745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1" name="Line"/>
          <p:cNvSpPr/>
          <p:nvPr/>
        </p:nvSpPr>
        <p:spPr>
          <a:xfrm>
            <a:off x="6557719" y="3981469"/>
            <a:ext cx="1" cy="1526455"/>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2" name="Line"/>
          <p:cNvSpPr/>
          <p:nvPr/>
        </p:nvSpPr>
        <p:spPr>
          <a:xfrm flipH="1">
            <a:off x="8010484" y="4991448"/>
            <a:ext cx="1" cy="4442738"/>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3" name="Line"/>
          <p:cNvSpPr/>
          <p:nvPr/>
        </p:nvSpPr>
        <p:spPr>
          <a:xfrm>
            <a:off x="3741089" y="2096762"/>
            <a:ext cx="1" cy="1524268"/>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4" name="Line"/>
          <p:cNvSpPr/>
          <p:nvPr/>
        </p:nvSpPr>
        <p:spPr>
          <a:xfrm>
            <a:off x="4744195" y="4565629"/>
            <a:ext cx="1809974"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5" name="Line"/>
          <p:cNvSpPr/>
          <p:nvPr/>
        </p:nvSpPr>
        <p:spPr>
          <a:xfrm>
            <a:off x="6571269" y="5474454"/>
            <a:ext cx="1408013"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6" name="Line"/>
          <p:cNvSpPr/>
          <p:nvPr/>
        </p:nvSpPr>
        <p:spPr>
          <a:xfrm>
            <a:off x="10374921" y="7992811"/>
            <a:ext cx="355795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7" name="Line"/>
          <p:cNvSpPr/>
          <p:nvPr/>
        </p:nvSpPr>
        <p:spPr>
          <a:xfrm>
            <a:off x="10399462" y="10856509"/>
            <a:ext cx="3785522"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8" name="Line"/>
          <p:cNvSpPr/>
          <p:nvPr/>
        </p:nvSpPr>
        <p:spPr>
          <a:xfrm>
            <a:off x="10372615" y="7970585"/>
            <a:ext cx="1" cy="2851250"/>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69" name="Line"/>
          <p:cNvSpPr/>
          <p:nvPr/>
        </p:nvSpPr>
        <p:spPr>
          <a:xfrm>
            <a:off x="7995330" y="9424660"/>
            <a:ext cx="2409051"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70" name="Line"/>
          <p:cNvSpPr/>
          <p:nvPr/>
        </p:nvSpPr>
        <p:spPr>
          <a:xfrm>
            <a:off x="2280234" y="2977812"/>
            <a:ext cx="1475654"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71" name="1"/>
          <p:cNvSpPr txBox="1"/>
          <p:nvPr/>
        </p:nvSpPr>
        <p:spPr>
          <a:xfrm>
            <a:off x="17274072" y="1474620"/>
            <a:ext cx="38153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a:solidFill>
                  <a:schemeClr val="accent1">
                    <a:lumOff val="-13575"/>
                  </a:schemeClr>
                </a:solidFill>
              </a:defRPr>
            </a:lvl1pPr>
          </a:lstStyle>
          <a:p>
            <a:pPr/>
            <a:r>
              <a:t>1</a:t>
            </a:r>
          </a:p>
        </p:txBody>
      </p:sp>
      <p:sp>
        <p:nvSpPr>
          <p:cNvPr id="1072" name="2"/>
          <p:cNvSpPr txBox="1"/>
          <p:nvPr/>
        </p:nvSpPr>
        <p:spPr>
          <a:xfrm>
            <a:off x="17274072" y="2545702"/>
            <a:ext cx="381535"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2</a:t>
            </a:r>
          </a:p>
        </p:txBody>
      </p:sp>
      <p:sp>
        <p:nvSpPr>
          <p:cNvPr id="1073" name="3"/>
          <p:cNvSpPr txBox="1"/>
          <p:nvPr/>
        </p:nvSpPr>
        <p:spPr>
          <a:xfrm>
            <a:off x="17274072" y="3413584"/>
            <a:ext cx="381535"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3</a:t>
            </a:r>
          </a:p>
        </p:txBody>
      </p:sp>
      <p:sp>
        <p:nvSpPr>
          <p:cNvPr id="1074" name="4"/>
          <p:cNvSpPr txBox="1"/>
          <p:nvPr/>
        </p:nvSpPr>
        <p:spPr>
          <a:xfrm>
            <a:off x="17274072" y="4456903"/>
            <a:ext cx="381535" cy="626387"/>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4</a:t>
            </a:r>
          </a:p>
        </p:txBody>
      </p:sp>
      <p:sp>
        <p:nvSpPr>
          <p:cNvPr id="1075" name="6"/>
          <p:cNvSpPr txBox="1"/>
          <p:nvPr/>
        </p:nvSpPr>
        <p:spPr>
          <a:xfrm>
            <a:off x="17274072" y="5427719"/>
            <a:ext cx="381535"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6</a:t>
            </a:r>
          </a:p>
        </p:txBody>
      </p:sp>
      <p:sp>
        <p:nvSpPr>
          <p:cNvPr id="1076" name="7"/>
          <p:cNvSpPr txBox="1"/>
          <p:nvPr/>
        </p:nvSpPr>
        <p:spPr>
          <a:xfrm>
            <a:off x="17274072" y="6405422"/>
            <a:ext cx="381535" cy="626387"/>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7</a:t>
            </a:r>
          </a:p>
        </p:txBody>
      </p:sp>
      <p:sp>
        <p:nvSpPr>
          <p:cNvPr id="1077" name="7"/>
          <p:cNvSpPr txBox="1"/>
          <p:nvPr/>
        </p:nvSpPr>
        <p:spPr>
          <a:xfrm>
            <a:off x="17274072" y="7453100"/>
            <a:ext cx="381535"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7</a:t>
            </a:r>
          </a:p>
        </p:txBody>
      </p:sp>
      <p:sp>
        <p:nvSpPr>
          <p:cNvPr id="1078" name="5"/>
          <p:cNvSpPr txBox="1"/>
          <p:nvPr/>
        </p:nvSpPr>
        <p:spPr>
          <a:xfrm>
            <a:off x="17274072" y="8435588"/>
            <a:ext cx="381535"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5</a:t>
            </a:r>
          </a:p>
        </p:txBody>
      </p:sp>
      <p:sp>
        <p:nvSpPr>
          <p:cNvPr id="1079" name="5"/>
          <p:cNvSpPr txBox="1"/>
          <p:nvPr/>
        </p:nvSpPr>
        <p:spPr>
          <a:xfrm>
            <a:off x="17274072" y="9448058"/>
            <a:ext cx="381535"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5</a:t>
            </a:r>
          </a:p>
        </p:txBody>
      </p:sp>
      <p:sp>
        <p:nvSpPr>
          <p:cNvPr id="1080" name="7"/>
          <p:cNvSpPr txBox="1"/>
          <p:nvPr/>
        </p:nvSpPr>
        <p:spPr>
          <a:xfrm>
            <a:off x="17286772" y="11399234"/>
            <a:ext cx="381535"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7</a:t>
            </a:r>
          </a:p>
        </p:txBody>
      </p:sp>
      <p:sp>
        <p:nvSpPr>
          <p:cNvPr id="1081" name="6"/>
          <p:cNvSpPr txBox="1"/>
          <p:nvPr/>
        </p:nvSpPr>
        <p:spPr>
          <a:xfrm>
            <a:off x="17274072" y="10424731"/>
            <a:ext cx="381535"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6</a:t>
            </a:r>
          </a:p>
        </p:txBody>
      </p:sp>
      <p:sp>
        <p:nvSpPr>
          <p:cNvPr id="1082" name="7"/>
          <p:cNvSpPr txBox="1"/>
          <p:nvPr/>
        </p:nvSpPr>
        <p:spPr>
          <a:xfrm>
            <a:off x="17274072" y="12389096"/>
            <a:ext cx="381535" cy="6263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a:solidFill>
                  <a:schemeClr val="accent1">
                    <a:lumOff val="-13575"/>
                  </a:schemeClr>
                </a:solidFill>
              </a:defRPr>
            </a:lvl1pPr>
          </a:lstStyle>
          <a:p>
            <a:pPr/>
            <a:r>
              <a:t>7</a:t>
            </a:r>
          </a:p>
        </p:txBody>
      </p:sp>
      <p:sp>
        <p:nvSpPr>
          <p:cNvPr id="1083" name="Line"/>
          <p:cNvSpPr/>
          <p:nvPr/>
        </p:nvSpPr>
        <p:spPr>
          <a:xfrm>
            <a:off x="4735114" y="3051099"/>
            <a:ext cx="1" cy="1524269"/>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084" name="Line"/>
          <p:cNvSpPr/>
          <p:nvPr/>
        </p:nvSpPr>
        <p:spPr>
          <a:xfrm>
            <a:off x="3744256" y="3596373"/>
            <a:ext cx="102816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8" name="Find Ghost Loci"/>
          <p:cNvSpPr txBox="1"/>
          <p:nvPr/>
        </p:nvSpPr>
        <p:spPr>
          <a:xfrm>
            <a:off x="9257093" y="1022546"/>
            <a:ext cx="5869814"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Find Ghost Loci</a:t>
            </a:r>
          </a:p>
        </p:txBody>
      </p:sp>
      <p:sp>
        <p:nvSpPr>
          <p:cNvPr id="1089" name="1. Define a reference and a comparison animal. Find all scaffolds in the comparison animal…"/>
          <p:cNvSpPr txBox="1"/>
          <p:nvPr/>
        </p:nvSpPr>
        <p:spPr>
          <a:xfrm>
            <a:off x="1557130" y="2398947"/>
            <a:ext cx="22054557" cy="141064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200"/>
            </a:pPr>
            <a:r>
              <a:rPr b="1"/>
              <a:t>1. </a:t>
            </a:r>
            <a:r>
              <a:t>Define a reference and a comparison animal. Find all scaffolds in the comparison animal </a:t>
            </a:r>
          </a:p>
          <a:p>
            <a:pPr algn="l">
              <a:defRPr b="0" sz="4200"/>
            </a:pPr>
            <a:r>
              <a:t>    that share the cluster ID (synteny) of the reference.</a:t>
            </a:r>
          </a:p>
        </p:txBody>
      </p:sp>
      <p:sp>
        <p:nvSpPr>
          <p:cNvPr id="1090" name="2. Compare each gene in the reference scaffold to all genes in the comparison scaffold and…"/>
          <p:cNvSpPr txBox="1"/>
          <p:nvPr/>
        </p:nvSpPr>
        <p:spPr>
          <a:xfrm>
            <a:off x="1557130" y="4100372"/>
            <a:ext cx="22054557" cy="141064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200"/>
            </a:pPr>
            <a:r>
              <a:rPr b="1"/>
              <a:t>2.</a:t>
            </a:r>
            <a:r>
              <a:t> Compare each gene in the reference scaffold to all genes in the comparison scaffold and </a:t>
            </a:r>
          </a:p>
          <a:p>
            <a:pPr algn="l">
              <a:defRPr b="0" sz="4200"/>
            </a:pPr>
            <a:r>
              <a:t>     note which are missing.</a:t>
            </a:r>
          </a:p>
        </p:txBody>
      </p:sp>
      <p:sp>
        <p:nvSpPr>
          <p:cNvPr id="1091" name="3. Check that reference genes absent in the comparison scaffold did not arise after the…"/>
          <p:cNvSpPr txBox="1"/>
          <p:nvPr/>
        </p:nvSpPr>
        <p:spPr>
          <a:xfrm>
            <a:off x="1557130" y="6087402"/>
            <a:ext cx="21063789" cy="141064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0" sz="4200"/>
            </a:pPr>
            <a:r>
              <a:rPr b="1"/>
              <a:t>3.</a:t>
            </a:r>
            <a:r>
              <a:t> Check that reference genes absent in the comparison scaffold did not arise after the </a:t>
            </a:r>
          </a:p>
          <a:p>
            <a:pPr algn="l">
              <a:defRPr b="0" sz="4200"/>
            </a:pPr>
            <a:r>
              <a:t>    comparison animal.</a:t>
            </a:r>
          </a:p>
        </p:txBody>
      </p:sp>
      <p:sp>
        <p:nvSpPr>
          <p:cNvPr id="1092" name="4. List all absent genes = “ghost loci”."/>
          <p:cNvSpPr txBox="1"/>
          <p:nvPr/>
        </p:nvSpPr>
        <p:spPr>
          <a:xfrm>
            <a:off x="1557130" y="8087145"/>
            <a:ext cx="9170036" cy="77510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0" sz="4200"/>
            </a:pPr>
            <a:r>
              <a:rPr b="1"/>
              <a:t>4.</a:t>
            </a:r>
            <a:r>
              <a:t> List all absent genes = “ghost loci”.</a:t>
            </a:r>
          </a:p>
        </p:txBody>
      </p:sp>
      <p:pic>
        <p:nvPicPr>
          <p:cNvPr id="1093" name="Screen Shot 2019-04-17 at 3.50.47 PM.png" descr="Screen Shot 2019-04-17 at 3.50.47 PM.png"/>
          <p:cNvPicPr>
            <a:picLocks noChangeAspect="1"/>
          </p:cNvPicPr>
          <p:nvPr/>
        </p:nvPicPr>
        <p:blipFill>
          <a:blip r:embed="rId2">
            <a:extLst/>
          </a:blip>
          <a:stretch>
            <a:fillRect/>
          </a:stretch>
        </p:blipFill>
        <p:spPr>
          <a:xfrm>
            <a:off x="1092509" y="9476395"/>
            <a:ext cx="22198982" cy="3679525"/>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5" name="Future Questions"/>
          <p:cNvSpPr txBox="1"/>
          <p:nvPr/>
        </p:nvSpPr>
        <p:spPr>
          <a:xfrm>
            <a:off x="8994965" y="1022546"/>
            <a:ext cx="6394070"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Future Questions</a:t>
            </a:r>
          </a:p>
        </p:txBody>
      </p:sp>
      <p:sp>
        <p:nvSpPr>
          <p:cNvPr id="1096" name="Test system-specific questions eg. Did sponges lose neural genes or were they always absent?…"/>
          <p:cNvSpPr txBox="1"/>
          <p:nvPr/>
        </p:nvSpPr>
        <p:spPr>
          <a:xfrm>
            <a:off x="1432119" y="3747452"/>
            <a:ext cx="22712126" cy="622109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555625" indent="-555625" algn="l">
              <a:buSzPct val="145000"/>
              <a:buChar char="•"/>
              <a:defRPr b="0" sz="5000"/>
            </a:pPr>
            <a:r>
              <a:t>Test system-specific questions eg. Did sponges lose neural genes or were they always absent?</a:t>
            </a:r>
          </a:p>
          <a:p>
            <a:pPr algn="l">
              <a:defRPr b="0" sz="5000"/>
            </a:pPr>
          </a:p>
          <a:p>
            <a:pPr marL="555625" indent="-555625" algn="l">
              <a:buSzPct val="145000"/>
              <a:buChar char="•"/>
              <a:defRPr b="0" sz="5000"/>
            </a:pPr>
            <a:r>
              <a:t>Characterize the lost genes: new vs old, shorter, less optimal codons? Paralogs vs Orthologs? Link to GO terms (specific function lost?)</a:t>
            </a:r>
          </a:p>
          <a:p>
            <a:pPr algn="l">
              <a:defRPr b="0" sz="5000"/>
            </a:pPr>
          </a:p>
          <a:p>
            <a:pPr marL="555625" indent="-555625" algn="l">
              <a:buSzPct val="145000"/>
              <a:buChar char="•"/>
              <a:defRPr b="0" sz="5000"/>
            </a:pPr>
            <a:r>
              <a:t>Is there anything that characterizes gene loss in parasites vs sponges, placozoans?</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8" name="What’s Going On With Clustering?!!"/>
          <p:cNvSpPr txBox="1"/>
          <p:nvPr/>
        </p:nvSpPr>
        <p:spPr>
          <a:xfrm>
            <a:off x="5757608" y="1022546"/>
            <a:ext cx="12868784"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What’s Going On With Clustering?!!</a:t>
            </a:r>
          </a:p>
        </p:txBody>
      </p:sp>
      <p:sp>
        <p:nvSpPr>
          <p:cNvPr id="1099" name="Data"/>
          <p:cNvSpPr txBox="1"/>
          <p:nvPr/>
        </p:nvSpPr>
        <p:spPr>
          <a:xfrm>
            <a:off x="3606307" y="4096242"/>
            <a:ext cx="1436307" cy="824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Data</a:t>
            </a:r>
          </a:p>
        </p:txBody>
      </p:sp>
      <p:sp>
        <p:nvSpPr>
          <p:cNvPr id="1100" name="Distance Metric"/>
          <p:cNvSpPr txBox="1"/>
          <p:nvPr/>
        </p:nvSpPr>
        <p:spPr>
          <a:xfrm>
            <a:off x="9221060" y="4096242"/>
            <a:ext cx="4461829" cy="824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Distance Metric</a:t>
            </a:r>
          </a:p>
        </p:txBody>
      </p:sp>
      <p:sp>
        <p:nvSpPr>
          <p:cNvPr id="1101" name="Clustering Algorithm"/>
          <p:cNvSpPr txBox="1"/>
          <p:nvPr/>
        </p:nvSpPr>
        <p:spPr>
          <a:xfrm>
            <a:off x="16770320" y="4096242"/>
            <a:ext cx="5783137" cy="8247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Clustering Algorithm</a:t>
            </a:r>
          </a:p>
        </p:txBody>
      </p:sp>
      <p:sp>
        <p:nvSpPr>
          <p:cNvPr id="1102" name="relaxed bitscore"/>
          <p:cNvSpPr txBox="1"/>
          <p:nvPr/>
        </p:nvSpPr>
        <p:spPr>
          <a:xfrm>
            <a:off x="682455" y="6519913"/>
            <a:ext cx="3415412" cy="67617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relaxed bitscore</a:t>
            </a:r>
          </a:p>
        </p:txBody>
      </p:sp>
      <p:sp>
        <p:nvSpPr>
          <p:cNvPr id="1103" name="5 taxa"/>
          <p:cNvSpPr txBox="1"/>
          <p:nvPr/>
        </p:nvSpPr>
        <p:spPr>
          <a:xfrm>
            <a:off x="5476662" y="6519913"/>
            <a:ext cx="1408761" cy="67617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5 taxa</a:t>
            </a:r>
          </a:p>
        </p:txBody>
      </p:sp>
      <p:sp>
        <p:nvSpPr>
          <p:cNvPr id="1104" name="kmeans"/>
          <p:cNvSpPr txBox="1"/>
          <p:nvPr/>
        </p:nvSpPr>
        <p:spPr>
          <a:xfrm>
            <a:off x="21606085" y="6519913"/>
            <a:ext cx="1756690" cy="67617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kmeans</a:t>
            </a:r>
          </a:p>
        </p:txBody>
      </p:sp>
      <p:sp>
        <p:nvSpPr>
          <p:cNvPr id="1105" name="diana"/>
          <p:cNvSpPr txBox="1"/>
          <p:nvPr/>
        </p:nvSpPr>
        <p:spPr>
          <a:xfrm>
            <a:off x="20380508" y="8073309"/>
            <a:ext cx="1273430" cy="6761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diana</a:t>
            </a:r>
          </a:p>
        </p:txBody>
      </p:sp>
      <p:sp>
        <p:nvSpPr>
          <p:cNvPr id="1106" name="agnes"/>
          <p:cNvSpPr txBox="1"/>
          <p:nvPr/>
        </p:nvSpPr>
        <p:spPr>
          <a:xfrm>
            <a:off x="17959098" y="8073309"/>
            <a:ext cx="1391845" cy="6761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agnes</a:t>
            </a:r>
          </a:p>
        </p:txBody>
      </p:sp>
      <p:sp>
        <p:nvSpPr>
          <p:cNvPr id="1107" name="cross-clustering"/>
          <p:cNvSpPr txBox="1"/>
          <p:nvPr/>
        </p:nvSpPr>
        <p:spPr>
          <a:xfrm>
            <a:off x="14968601" y="6519913"/>
            <a:ext cx="3432329" cy="67617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cross-clustering</a:t>
            </a:r>
          </a:p>
        </p:txBody>
      </p:sp>
      <p:sp>
        <p:nvSpPr>
          <p:cNvPr id="1108" name="gower"/>
          <p:cNvSpPr txBox="1"/>
          <p:nvPr/>
        </p:nvSpPr>
        <p:spPr>
          <a:xfrm>
            <a:off x="10739593" y="6031604"/>
            <a:ext cx="1424763" cy="6761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gower</a:t>
            </a:r>
          </a:p>
        </p:txBody>
      </p:sp>
      <p:sp>
        <p:nvSpPr>
          <p:cNvPr id="1109" name="Line"/>
          <p:cNvSpPr/>
          <p:nvPr/>
        </p:nvSpPr>
        <p:spPr>
          <a:xfrm flipV="1">
            <a:off x="14628307" y="4508640"/>
            <a:ext cx="1270001" cy="1"/>
          </a:xfrm>
          <a:prstGeom prst="line">
            <a:avLst/>
          </a:prstGeom>
          <a:ln w="635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10" name="Line"/>
          <p:cNvSpPr/>
          <p:nvPr/>
        </p:nvSpPr>
        <p:spPr>
          <a:xfrm flipV="1">
            <a:off x="6580879" y="4508640"/>
            <a:ext cx="1270001" cy="1"/>
          </a:xfrm>
          <a:prstGeom prst="line">
            <a:avLst/>
          </a:prstGeom>
          <a:ln w="635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11" name="Line"/>
          <p:cNvSpPr/>
          <p:nvPr/>
        </p:nvSpPr>
        <p:spPr>
          <a:xfrm>
            <a:off x="4732671" y="4863955"/>
            <a:ext cx="1284129" cy="1481477"/>
          </a:xfrm>
          <a:prstGeom prst="line">
            <a:avLst/>
          </a:prstGeom>
          <a:ln w="254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12" name="Line"/>
          <p:cNvSpPr/>
          <p:nvPr/>
        </p:nvSpPr>
        <p:spPr>
          <a:xfrm flipH="1">
            <a:off x="2426602" y="4863955"/>
            <a:ext cx="1482139" cy="1482139"/>
          </a:xfrm>
          <a:prstGeom prst="line">
            <a:avLst/>
          </a:prstGeom>
          <a:ln w="254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13" name="Line"/>
          <p:cNvSpPr/>
          <p:nvPr/>
        </p:nvSpPr>
        <p:spPr>
          <a:xfrm>
            <a:off x="20786641" y="4983897"/>
            <a:ext cx="1284130" cy="1481477"/>
          </a:xfrm>
          <a:prstGeom prst="line">
            <a:avLst/>
          </a:prstGeom>
          <a:ln w="254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14" name="Line"/>
          <p:cNvSpPr/>
          <p:nvPr/>
        </p:nvSpPr>
        <p:spPr>
          <a:xfrm flipH="1">
            <a:off x="18842417" y="4891361"/>
            <a:ext cx="521777" cy="2959108"/>
          </a:xfrm>
          <a:prstGeom prst="line">
            <a:avLst/>
          </a:prstGeom>
          <a:ln w="254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15" name="Line"/>
          <p:cNvSpPr/>
          <p:nvPr/>
        </p:nvSpPr>
        <p:spPr>
          <a:xfrm flipH="1">
            <a:off x="17515353" y="4990955"/>
            <a:ext cx="1427327" cy="1427327"/>
          </a:xfrm>
          <a:prstGeom prst="line">
            <a:avLst/>
          </a:prstGeom>
          <a:ln w="254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16" name="Line"/>
          <p:cNvSpPr/>
          <p:nvPr/>
        </p:nvSpPr>
        <p:spPr>
          <a:xfrm>
            <a:off x="20139790" y="4891240"/>
            <a:ext cx="678536" cy="2959272"/>
          </a:xfrm>
          <a:prstGeom prst="line">
            <a:avLst/>
          </a:prstGeom>
          <a:ln w="254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0" name="Troubleshooting: Data"/>
          <p:cNvSpPr txBox="1"/>
          <p:nvPr/>
        </p:nvSpPr>
        <p:spPr>
          <a:xfrm>
            <a:off x="8113712" y="1295872"/>
            <a:ext cx="8156576"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Troubleshooting: Data</a:t>
            </a:r>
          </a:p>
        </p:txBody>
      </p:sp>
      <p:pic>
        <p:nvPicPr>
          <p:cNvPr id="1121" name="cc_tsne_HsaDreSpu100_p1.png" descr="cc_tsne_HsaDreSpu100_p1.png"/>
          <p:cNvPicPr>
            <a:picLocks noChangeAspect="1"/>
          </p:cNvPicPr>
          <p:nvPr/>
        </p:nvPicPr>
        <p:blipFill>
          <a:blip r:embed="rId3">
            <a:extLst/>
          </a:blip>
          <a:stretch>
            <a:fillRect/>
          </a:stretch>
        </p:blipFill>
        <p:spPr>
          <a:xfrm>
            <a:off x="12228423" y="3845339"/>
            <a:ext cx="11497751" cy="7064538"/>
          </a:xfrm>
          <a:prstGeom prst="rect">
            <a:avLst/>
          </a:prstGeom>
          <a:ln w="12700">
            <a:miter lim="400000"/>
          </a:ln>
        </p:spPr>
      </p:pic>
      <p:pic>
        <p:nvPicPr>
          <p:cNvPr id="1122" name="cc_tsne_relaxedbit_HsaDreSpu100_p1.png" descr="cc_tsne_relaxedbit_HsaDreSpu100_p1.png"/>
          <p:cNvPicPr>
            <a:picLocks noChangeAspect="1"/>
          </p:cNvPicPr>
          <p:nvPr/>
        </p:nvPicPr>
        <p:blipFill>
          <a:blip r:embed="rId4">
            <a:extLst/>
          </a:blip>
          <a:stretch>
            <a:fillRect/>
          </a:stretch>
        </p:blipFill>
        <p:spPr>
          <a:xfrm>
            <a:off x="657826" y="3845339"/>
            <a:ext cx="11426247" cy="7064538"/>
          </a:xfrm>
          <a:prstGeom prst="rect">
            <a:avLst/>
          </a:prstGeom>
          <a:ln w="12700">
            <a:miter lim="400000"/>
          </a:ln>
        </p:spPr>
      </p:pic>
      <p:sp>
        <p:nvSpPr>
          <p:cNvPr id="1123" name="relaxed bitscore cutoff (100)"/>
          <p:cNvSpPr txBox="1"/>
          <p:nvPr/>
        </p:nvSpPr>
        <p:spPr>
          <a:xfrm>
            <a:off x="2738356" y="3224584"/>
            <a:ext cx="5539157"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relaxed bitscore cutoff (100)</a:t>
            </a:r>
          </a:p>
        </p:txBody>
      </p:sp>
      <p:sp>
        <p:nvSpPr>
          <p:cNvPr id="1124" name="5 taxa: Hsa, Tgu, Dne, Spu, Dre"/>
          <p:cNvSpPr txBox="1"/>
          <p:nvPr/>
        </p:nvSpPr>
        <p:spPr>
          <a:xfrm>
            <a:off x="13962051" y="3224584"/>
            <a:ext cx="615607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5 taxa: Hsa, Tgu, Dne, Spu, Dre</a:t>
            </a:r>
          </a:p>
        </p:txBody>
      </p:sp>
      <p:sp>
        <p:nvSpPr>
          <p:cNvPr id="1125" name="cross-clustering performed on 100 data points"/>
          <p:cNvSpPr txBox="1"/>
          <p:nvPr/>
        </p:nvSpPr>
        <p:spPr>
          <a:xfrm>
            <a:off x="6730428" y="11914775"/>
            <a:ext cx="10923144"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chemeClr val="accent1">
                    <a:lumOff val="-13575"/>
                  </a:schemeClr>
                </a:solidFill>
              </a:defRPr>
            </a:lvl1pPr>
          </a:lstStyle>
          <a:p>
            <a:pPr/>
            <a:r>
              <a:t>cross-clustering performed on 100 data points</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9" name="Troubleshooting: Clustering Algorithms"/>
          <p:cNvSpPr txBox="1"/>
          <p:nvPr/>
        </p:nvSpPr>
        <p:spPr>
          <a:xfrm>
            <a:off x="5011229" y="1022546"/>
            <a:ext cx="1436154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Troubleshooting: Clustering Algorithms</a:t>
            </a:r>
          </a:p>
        </p:txBody>
      </p:sp>
      <p:sp>
        <p:nvSpPr>
          <p:cNvPr id="1130" name="Used Agalma on Hsa, Tgu, Dre, Spu, Dme. Clustered only Hsa and Dre"/>
          <p:cNvSpPr txBox="1"/>
          <p:nvPr/>
        </p:nvSpPr>
        <p:spPr>
          <a:xfrm>
            <a:off x="4077906" y="11580122"/>
            <a:ext cx="16228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chemeClr val="accent1">
                    <a:lumOff val="-13575"/>
                  </a:schemeClr>
                </a:solidFill>
              </a:defRPr>
            </a:lvl1pPr>
          </a:lstStyle>
          <a:p>
            <a:pPr/>
            <a:r>
              <a:t>Used Agalma on Hsa, Tgu, Dre, Spu, Dme. Clustered only Hsa and Dre</a:t>
            </a:r>
          </a:p>
        </p:txBody>
      </p:sp>
      <p:pic>
        <p:nvPicPr>
          <p:cNvPr id="1131" name="cc_tsne_HsaDre_p1.png" descr="cc_tsne_HsaDre_p1.png"/>
          <p:cNvPicPr>
            <a:picLocks noChangeAspect="1"/>
          </p:cNvPicPr>
          <p:nvPr/>
        </p:nvPicPr>
        <p:blipFill>
          <a:blip r:embed="rId3">
            <a:extLst/>
          </a:blip>
          <a:stretch>
            <a:fillRect/>
          </a:stretch>
        </p:blipFill>
        <p:spPr>
          <a:xfrm>
            <a:off x="542829" y="3722036"/>
            <a:ext cx="11900323" cy="7378201"/>
          </a:xfrm>
          <a:prstGeom prst="rect">
            <a:avLst/>
          </a:prstGeom>
          <a:ln w="12700">
            <a:miter lim="400000"/>
          </a:ln>
        </p:spPr>
      </p:pic>
      <p:pic>
        <p:nvPicPr>
          <p:cNvPr id="1132" name="kmean51_tsne_HsaDre_p1.png" descr="kmean51_tsne_HsaDre_p1.png"/>
          <p:cNvPicPr>
            <a:picLocks noChangeAspect="1"/>
          </p:cNvPicPr>
          <p:nvPr/>
        </p:nvPicPr>
        <p:blipFill>
          <a:blip r:embed="rId4">
            <a:extLst/>
          </a:blip>
          <a:stretch>
            <a:fillRect/>
          </a:stretch>
        </p:blipFill>
        <p:spPr>
          <a:xfrm>
            <a:off x="12669177" y="3961783"/>
            <a:ext cx="11171994" cy="6898707"/>
          </a:xfrm>
          <a:prstGeom prst="rect">
            <a:avLst/>
          </a:prstGeom>
          <a:ln w="12700">
            <a:miter lim="400000"/>
          </a:ln>
        </p:spPr>
      </p:pic>
      <p:sp>
        <p:nvSpPr>
          <p:cNvPr id="1133" name="kmeans"/>
          <p:cNvSpPr txBox="1"/>
          <p:nvPr/>
        </p:nvSpPr>
        <p:spPr>
          <a:xfrm>
            <a:off x="16482817" y="3036043"/>
            <a:ext cx="1682827"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kmeans</a:t>
            </a:r>
          </a:p>
        </p:txBody>
      </p:sp>
      <p:sp>
        <p:nvSpPr>
          <p:cNvPr id="1134" name="cross-clustering"/>
          <p:cNvSpPr txBox="1"/>
          <p:nvPr/>
        </p:nvSpPr>
        <p:spPr>
          <a:xfrm>
            <a:off x="3906722" y="2916169"/>
            <a:ext cx="331574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cross-clustering</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8" name="Troubleshooting: Clustering Algorithms"/>
          <p:cNvSpPr txBox="1"/>
          <p:nvPr/>
        </p:nvSpPr>
        <p:spPr>
          <a:xfrm>
            <a:off x="5011229" y="1134420"/>
            <a:ext cx="14361542"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Troubleshooting: Clustering Algorithms</a:t>
            </a:r>
          </a:p>
        </p:txBody>
      </p:sp>
      <p:pic>
        <p:nvPicPr>
          <p:cNvPr id="1139" name="ag_HsaDre_dendrogram.png" descr="ag_HsaDre_dendrogram.png"/>
          <p:cNvPicPr>
            <a:picLocks noChangeAspect="1"/>
          </p:cNvPicPr>
          <p:nvPr/>
        </p:nvPicPr>
        <p:blipFill>
          <a:blip r:embed="rId3">
            <a:extLst/>
          </a:blip>
          <a:stretch>
            <a:fillRect/>
          </a:stretch>
        </p:blipFill>
        <p:spPr>
          <a:xfrm>
            <a:off x="36744" y="3794647"/>
            <a:ext cx="11945269" cy="8127873"/>
          </a:xfrm>
          <a:prstGeom prst="rect">
            <a:avLst/>
          </a:prstGeom>
          <a:ln w="12700">
            <a:miter lim="400000"/>
          </a:ln>
        </p:spPr>
      </p:pic>
      <p:pic>
        <p:nvPicPr>
          <p:cNvPr id="1140" name="di_HsaDre_dendrogram.png" descr="di_HsaDre_dendrogram.png"/>
          <p:cNvPicPr>
            <a:picLocks noChangeAspect="1"/>
          </p:cNvPicPr>
          <p:nvPr/>
        </p:nvPicPr>
        <p:blipFill>
          <a:blip r:embed="rId4">
            <a:extLst/>
          </a:blip>
          <a:stretch>
            <a:fillRect/>
          </a:stretch>
        </p:blipFill>
        <p:spPr>
          <a:xfrm>
            <a:off x="11940025" y="3654548"/>
            <a:ext cx="12407231" cy="8408071"/>
          </a:xfrm>
          <a:prstGeom prst="rect">
            <a:avLst/>
          </a:prstGeom>
          <a:ln w="12700">
            <a:miter lim="400000"/>
          </a:ln>
        </p:spPr>
      </p:pic>
      <p:sp>
        <p:nvSpPr>
          <p:cNvPr id="1141" name="Rectangle"/>
          <p:cNvSpPr/>
          <p:nvPr/>
        </p:nvSpPr>
        <p:spPr>
          <a:xfrm>
            <a:off x="13919914" y="3677861"/>
            <a:ext cx="9198324" cy="1270001"/>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42" name="Rectangle"/>
          <p:cNvSpPr/>
          <p:nvPr/>
        </p:nvSpPr>
        <p:spPr>
          <a:xfrm>
            <a:off x="2185962" y="3677861"/>
            <a:ext cx="9198323" cy="1270001"/>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43" name="Agglomerative hierarchical clustering (agnes)"/>
          <p:cNvSpPr txBox="1"/>
          <p:nvPr/>
        </p:nvSpPr>
        <p:spPr>
          <a:xfrm>
            <a:off x="1728491" y="2833219"/>
            <a:ext cx="10016008"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600"/>
            </a:lvl1pPr>
          </a:lstStyle>
          <a:p>
            <a:pPr/>
            <a:r>
              <a:t>Agglomerative hierarchical clustering (agnes)</a:t>
            </a:r>
          </a:p>
        </p:txBody>
      </p:sp>
      <p:sp>
        <p:nvSpPr>
          <p:cNvPr id="1144" name="Divisive hierarchical clustering (diana)"/>
          <p:cNvSpPr txBox="1"/>
          <p:nvPr/>
        </p:nvSpPr>
        <p:spPr>
          <a:xfrm>
            <a:off x="13895337" y="2833219"/>
            <a:ext cx="8399350"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600"/>
            </a:lvl1pPr>
          </a:lstStyle>
          <a:p>
            <a:pPr/>
            <a:r>
              <a:t>Divisive hierarchical clustering (diana)</a:t>
            </a:r>
          </a:p>
        </p:txBody>
      </p:sp>
      <p:sp>
        <p:nvSpPr>
          <p:cNvPr id="1145" name="Used Agalma on Hsa, Tgu, Dre, Spu, Dme. Clustered only Hsa and Dre"/>
          <p:cNvSpPr txBox="1"/>
          <p:nvPr/>
        </p:nvSpPr>
        <p:spPr>
          <a:xfrm>
            <a:off x="4077906" y="12531053"/>
            <a:ext cx="16228188" cy="73825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4000">
                <a:solidFill>
                  <a:schemeClr val="accent1">
                    <a:lumOff val="-13575"/>
                  </a:schemeClr>
                </a:solidFill>
              </a:defRPr>
            </a:lvl1pPr>
          </a:lstStyle>
          <a:p>
            <a:pPr/>
            <a:r>
              <a:t>Used Agalma on Hsa, Tgu, Dre, Spu, Dme. Clustered only Hsa and Dre</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9" name="Moving Forward"/>
          <p:cNvSpPr txBox="1"/>
          <p:nvPr/>
        </p:nvSpPr>
        <p:spPr>
          <a:xfrm>
            <a:off x="9164891" y="1386137"/>
            <a:ext cx="6054218"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Moving Forward</a:t>
            </a:r>
          </a:p>
        </p:txBody>
      </p:sp>
      <p:sp>
        <p:nvSpPr>
          <p:cNvPr id="1150" name="Sparse clustering algorithms…"/>
          <p:cNvSpPr txBox="1"/>
          <p:nvPr/>
        </p:nvSpPr>
        <p:spPr>
          <a:xfrm>
            <a:off x="4446177" y="4682397"/>
            <a:ext cx="15882342" cy="267566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marL="228600" indent="-228600" algn="l">
              <a:buSzPct val="100000"/>
              <a:buChar char="•"/>
              <a:defRPr b="0" sz="5600"/>
            </a:pPr>
            <a:r>
              <a:t> Sparse clustering algorithms</a:t>
            </a:r>
          </a:p>
          <a:p>
            <a:pPr marL="228600" indent="-228600" algn="l">
              <a:buSzPct val="100000"/>
              <a:buChar char="•"/>
              <a:defRPr b="0" sz="5600"/>
            </a:pPr>
            <a:r>
              <a:t> Antonio’s idea</a:t>
            </a:r>
          </a:p>
          <a:p>
            <a:pPr marL="228600" indent="-228600" algn="l">
              <a:buSzPct val="100000"/>
              <a:buChar char="•"/>
              <a:defRPr b="0" sz="5600"/>
            </a:pPr>
            <a:r>
              <a:t> Null hypothesis: randomized contingency matrix</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2" name="Aggregate"/>
          <p:cNvSpPr txBox="1"/>
          <p:nvPr/>
        </p:nvSpPr>
        <p:spPr>
          <a:xfrm>
            <a:off x="10117391" y="1022546"/>
            <a:ext cx="4149218"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Aggregate </a:t>
            </a:r>
          </a:p>
        </p:txBody>
      </p:sp>
      <p:sp>
        <p:nvSpPr>
          <p:cNvPr id="1153" name="seqid"/>
          <p:cNvSpPr txBox="1"/>
          <p:nvPr/>
        </p:nvSpPr>
        <p:spPr>
          <a:xfrm>
            <a:off x="3061995" y="3995405"/>
            <a:ext cx="1636332" cy="82479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seqid</a:t>
            </a:r>
          </a:p>
        </p:txBody>
      </p:sp>
      <p:sp>
        <p:nvSpPr>
          <p:cNvPr id="1154" name="gene"/>
          <p:cNvSpPr txBox="1"/>
          <p:nvPr/>
        </p:nvSpPr>
        <p:spPr>
          <a:xfrm>
            <a:off x="8910494" y="3995405"/>
            <a:ext cx="1499744" cy="82479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gene</a:t>
            </a:r>
          </a:p>
        </p:txBody>
      </p:sp>
      <p:sp>
        <p:nvSpPr>
          <p:cNvPr id="1155" name="homology_id"/>
          <p:cNvSpPr txBox="1"/>
          <p:nvPr/>
        </p:nvSpPr>
        <p:spPr>
          <a:xfrm>
            <a:off x="12537387" y="3995405"/>
            <a:ext cx="3635439" cy="82479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homology_id</a:t>
            </a:r>
          </a:p>
        </p:txBody>
      </p:sp>
      <p:sp>
        <p:nvSpPr>
          <p:cNvPr id="1156" name="animal"/>
          <p:cNvSpPr txBox="1"/>
          <p:nvPr/>
        </p:nvSpPr>
        <p:spPr>
          <a:xfrm>
            <a:off x="18263294" y="3995405"/>
            <a:ext cx="1963230" cy="82479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animal</a:t>
            </a:r>
          </a:p>
        </p:txBody>
      </p:sp>
      <p:sp>
        <p:nvSpPr>
          <p:cNvPr id="1157" name="Aqu_scaffold1"/>
          <p:cNvSpPr txBox="1"/>
          <p:nvPr/>
        </p:nvSpPr>
        <p:spPr>
          <a:xfrm>
            <a:off x="2381529" y="4945615"/>
            <a:ext cx="299726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Aqu_scaffold1</a:t>
            </a:r>
          </a:p>
        </p:txBody>
      </p:sp>
      <p:sp>
        <p:nvSpPr>
          <p:cNvPr id="1158" name="Spu_scaffold1"/>
          <p:cNvSpPr txBox="1"/>
          <p:nvPr/>
        </p:nvSpPr>
        <p:spPr>
          <a:xfrm>
            <a:off x="2381529" y="6474590"/>
            <a:ext cx="299726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Spu_scaffold1</a:t>
            </a:r>
          </a:p>
        </p:txBody>
      </p:sp>
      <p:sp>
        <p:nvSpPr>
          <p:cNvPr id="1159" name="Dre_scaffold1"/>
          <p:cNvSpPr txBox="1"/>
          <p:nvPr/>
        </p:nvSpPr>
        <p:spPr>
          <a:xfrm>
            <a:off x="2435091" y="7301499"/>
            <a:ext cx="2890140"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Dre_scaffold1</a:t>
            </a:r>
          </a:p>
        </p:txBody>
      </p:sp>
      <p:sp>
        <p:nvSpPr>
          <p:cNvPr id="1160" name="Hsa_scaffold1"/>
          <p:cNvSpPr txBox="1"/>
          <p:nvPr/>
        </p:nvSpPr>
        <p:spPr>
          <a:xfrm>
            <a:off x="2389974" y="8232927"/>
            <a:ext cx="298037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Hsa_scaffold1</a:t>
            </a:r>
          </a:p>
        </p:txBody>
      </p:sp>
      <p:sp>
        <p:nvSpPr>
          <p:cNvPr id="1161" name="Hsa_scaffold2"/>
          <p:cNvSpPr txBox="1"/>
          <p:nvPr/>
        </p:nvSpPr>
        <p:spPr>
          <a:xfrm>
            <a:off x="2389974" y="9109463"/>
            <a:ext cx="298037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Hsa_scaffold2</a:t>
            </a:r>
          </a:p>
        </p:txBody>
      </p:sp>
      <p:sp>
        <p:nvSpPr>
          <p:cNvPr id="1162" name="Mle_scaffold1"/>
          <p:cNvSpPr txBox="1"/>
          <p:nvPr/>
        </p:nvSpPr>
        <p:spPr>
          <a:xfrm>
            <a:off x="2418645" y="5678352"/>
            <a:ext cx="2923033"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Mle_scaffold1</a:t>
            </a:r>
          </a:p>
        </p:txBody>
      </p:sp>
      <p:sp>
        <p:nvSpPr>
          <p:cNvPr id="1163" name="Tad_scaffold1"/>
          <p:cNvSpPr txBox="1"/>
          <p:nvPr/>
        </p:nvSpPr>
        <p:spPr>
          <a:xfrm>
            <a:off x="2426868" y="10280932"/>
            <a:ext cx="2906586"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Tad_scaffold1</a:t>
            </a:r>
          </a:p>
        </p:txBody>
      </p:sp>
      <p:sp>
        <p:nvSpPr>
          <p:cNvPr id="1164" name="AquGeneName"/>
          <p:cNvSpPr txBox="1"/>
          <p:nvPr/>
        </p:nvSpPr>
        <p:spPr>
          <a:xfrm>
            <a:off x="8063499" y="4945615"/>
            <a:ext cx="319373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AquGeneName</a:t>
            </a:r>
          </a:p>
        </p:txBody>
      </p:sp>
      <p:sp>
        <p:nvSpPr>
          <p:cNvPr id="1165" name="MleGeneName"/>
          <p:cNvSpPr txBox="1"/>
          <p:nvPr/>
        </p:nvSpPr>
        <p:spPr>
          <a:xfrm>
            <a:off x="8100615" y="5678352"/>
            <a:ext cx="3119502"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MleGeneName</a:t>
            </a:r>
          </a:p>
        </p:txBody>
      </p:sp>
      <p:sp>
        <p:nvSpPr>
          <p:cNvPr id="1166" name="SpuGeneName"/>
          <p:cNvSpPr txBox="1"/>
          <p:nvPr/>
        </p:nvSpPr>
        <p:spPr>
          <a:xfrm>
            <a:off x="8063499" y="6474590"/>
            <a:ext cx="319373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SpuGeneName</a:t>
            </a:r>
          </a:p>
        </p:txBody>
      </p:sp>
      <p:sp>
        <p:nvSpPr>
          <p:cNvPr id="1167" name="DreGeneName"/>
          <p:cNvSpPr txBox="1"/>
          <p:nvPr/>
        </p:nvSpPr>
        <p:spPr>
          <a:xfrm>
            <a:off x="8117062" y="7301499"/>
            <a:ext cx="3086609"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DreGeneName</a:t>
            </a:r>
          </a:p>
        </p:txBody>
      </p:sp>
      <p:sp>
        <p:nvSpPr>
          <p:cNvPr id="1168" name="HsaGeneName1"/>
          <p:cNvSpPr txBox="1"/>
          <p:nvPr/>
        </p:nvSpPr>
        <p:spPr>
          <a:xfrm>
            <a:off x="7948374" y="8232927"/>
            <a:ext cx="342398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HsaGeneName1</a:t>
            </a:r>
          </a:p>
        </p:txBody>
      </p:sp>
      <p:sp>
        <p:nvSpPr>
          <p:cNvPr id="1169" name="HsaGeneName2"/>
          <p:cNvSpPr txBox="1"/>
          <p:nvPr/>
        </p:nvSpPr>
        <p:spPr>
          <a:xfrm>
            <a:off x="7948374" y="9109463"/>
            <a:ext cx="342398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HsaGeneName2</a:t>
            </a:r>
          </a:p>
        </p:txBody>
      </p:sp>
      <p:sp>
        <p:nvSpPr>
          <p:cNvPr id="1170" name="TadGeneName"/>
          <p:cNvSpPr txBox="1"/>
          <p:nvPr/>
        </p:nvSpPr>
        <p:spPr>
          <a:xfrm>
            <a:off x="8108838" y="10280932"/>
            <a:ext cx="3103056"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TadGeneName</a:t>
            </a:r>
          </a:p>
        </p:txBody>
      </p:sp>
      <p:sp>
        <p:nvSpPr>
          <p:cNvPr id="1171" name="1"/>
          <p:cNvSpPr txBox="1"/>
          <p:nvPr/>
        </p:nvSpPr>
        <p:spPr>
          <a:xfrm>
            <a:off x="14326253" y="4945615"/>
            <a:ext cx="402718"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1</a:t>
            </a:r>
          </a:p>
        </p:txBody>
      </p:sp>
      <p:sp>
        <p:nvSpPr>
          <p:cNvPr id="1172" name="1"/>
          <p:cNvSpPr txBox="1"/>
          <p:nvPr/>
        </p:nvSpPr>
        <p:spPr>
          <a:xfrm>
            <a:off x="14326253" y="5678352"/>
            <a:ext cx="402718"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1</a:t>
            </a:r>
          </a:p>
        </p:txBody>
      </p:sp>
      <p:sp>
        <p:nvSpPr>
          <p:cNvPr id="1173" name="2"/>
          <p:cNvSpPr txBox="1"/>
          <p:nvPr/>
        </p:nvSpPr>
        <p:spPr>
          <a:xfrm>
            <a:off x="14326253" y="6474590"/>
            <a:ext cx="402718"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2</a:t>
            </a:r>
          </a:p>
        </p:txBody>
      </p:sp>
      <p:sp>
        <p:nvSpPr>
          <p:cNvPr id="1174" name="3"/>
          <p:cNvSpPr txBox="1"/>
          <p:nvPr/>
        </p:nvSpPr>
        <p:spPr>
          <a:xfrm>
            <a:off x="14326253" y="7301499"/>
            <a:ext cx="402718"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3</a:t>
            </a:r>
          </a:p>
        </p:txBody>
      </p:sp>
      <p:sp>
        <p:nvSpPr>
          <p:cNvPr id="1175" name="N/A"/>
          <p:cNvSpPr txBox="1"/>
          <p:nvPr/>
        </p:nvSpPr>
        <p:spPr>
          <a:xfrm>
            <a:off x="14071333" y="8232927"/>
            <a:ext cx="912559"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N/A</a:t>
            </a:r>
          </a:p>
        </p:txBody>
      </p:sp>
      <p:sp>
        <p:nvSpPr>
          <p:cNvPr id="1176" name="4"/>
          <p:cNvSpPr txBox="1"/>
          <p:nvPr/>
        </p:nvSpPr>
        <p:spPr>
          <a:xfrm>
            <a:off x="14326254" y="9109463"/>
            <a:ext cx="402718" cy="65113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3500"/>
            </a:lvl1pPr>
          </a:lstStyle>
          <a:p>
            <a:pPr/>
            <a:r>
              <a:t>4</a:t>
            </a:r>
          </a:p>
        </p:txBody>
      </p:sp>
      <p:sp>
        <p:nvSpPr>
          <p:cNvPr id="1177" name="5"/>
          <p:cNvSpPr txBox="1"/>
          <p:nvPr/>
        </p:nvSpPr>
        <p:spPr>
          <a:xfrm>
            <a:off x="14326254" y="10280932"/>
            <a:ext cx="402718" cy="65113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3500"/>
            </a:lvl1pPr>
          </a:lstStyle>
          <a:p>
            <a:pPr/>
            <a:r>
              <a:t>5</a:t>
            </a:r>
          </a:p>
        </p:txBody>
      </p:sp>
      <p:sp>
        <p:nvSpPr>
          <p:cNvPr id="1178" name="Amphimedon queenslandica"/>
          <p:cNvSpPr txBox="1"/>
          <p:nvPr/>
        </p:nvSpPr>
        <p:spPr>
          <a:xfrm>
            <a:off x="16781339" y="4945615"/>
            <a:ext cx="5821173"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Amphimedon queenslandica</a:t>
            </a:r>
          </a:p>
        </p:txBody>
      </p:sp>
      <p:sp>
        <p:nvSpPr>
          <p:cNvPr id="1179" name="Mnemiopsis leidyi"/>
          <p:cNvSpPr txBox="1"/>
          <p:nvPr/>
        </p:nvSpPr>
        <p:spPr>
          <a:xfrm>
            <a:off x="17835693" y="5678352"/>
            <a:ext cx="3712465"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Mnemiopsis leidyi</a:t>
            </a:r>
          </a:p>
        </p:txBody>
      </p:sp>
      <p:sp>
        <p:nvSpPr>
          <p:cNvPr id="1180" name="Strongylocentrotus purpuratus"/>
          <p:cNvSpPr txBox="1"/>
          <p:nvPr/>
        </p:nvSpPr>
        <p:spPr>
          <a:xfrm>
            <a:off x="16584203" y="6474590"/>
            <a:ext cx="621544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Strongylocentrotus purpuratus</a:t>
            </a:r>
          </a:p>
        </p:txBody>
      </p:sp>
      <p:sp>
        <p:nvSpPr>
          <p:cNvPr id="1181" name="Danio rerio"/>
          <p:cNvSpPr txBox="1"/>
          <p:nvPr/>
        </p:nvSpPr>
        <p:spPr>
          <a:xfrm>
            <a:off x="18535780" y="7301499"/>
            <a:ext cx="2312290"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Danio rerio</a:t>
            </a:r>
          </a:p>
        </p:txBody>
      </p:sp>
      <p:sp>
        <p:nvSpPr>
          <p:cNvPr id="1182" name="Homo sapiens"/>
          <p:cNvSpPr txBox="1"/>
          <p:nvPr/>
        </p:nvSpPr>
        <p:spPr>
          <a:xfrm>
            <a:off x="18181514" y="8232927"/>
            <a:ext cx="3020823"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Homo sapiens</a:t>
            </a:r>
          </a:p>
        </p:txBody>
      </p:sp>
      <p:sp>
        <p:nvSpPr>
          <p:cNvPr id="1183" name="Homo sapiens"/>
          <p:cNvSpPr txBox="1"/>
          <p:nvPr/>
        </p:nvSpPr>
        <p:spPr>
          <a:xfrm>
            <a:off x="18181514" y="9109463"/>
            <a:ext cx="3020823"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Homo sapiens</a:t>
            </a:r>
          </a:p>
        </p:txBody>
      </p:sp>
      <p:sp>
        <p:nvSpPr>
          <p:cNvPr id="1184" name="Trichoplax adhaerens"/>
          <p:cNvSpPr txBox="1"/>
          <p:nvPr/>
        </p:nvSpPr>
        <p:spPr>
          <a:xfrm>
            <a:off x="17498317" y="10280932"/>
            <a:ext cx="4387216"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lvl1pPr>
          </a:lstStyle>
          <a:p>
            <a:pPr/>
            <a:r>
              <a:t>Trichoplax adhaerens</a:t>
            </a:r>
          </a:p>
        </p:txBody>
      </p:sp>
      <p:sp>
        <p:nvSpPr>
          <p:cNvPr id="1185" name="Line"/>
          <p:cNvSpPr/>
          <p:nvPr/>
        </p:nvSpPr>
        <p:spPr>
          <a:xfrm>
            <a:off x="8522514" y="3289300"/>
            <a:ext cx="11665184" cy="0"/>
          </a:xfrm>
          <a:prstGeom prst="line">
            <a:avLst/>
          </a:prstGeom>
          <a:ln w="63500">
            <a:solidFill>
              <a:schemeClr val="accent1">
                <a:lumOff val="-13575"/>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86" name="Line"/>
          <p:cNvSpPr/>
          <p:nvPr/>
        </p:nvSpPr>
        <p:spPr>
          <a:xfrm>
            <a:off x="3412024" y="3689707"/>
            <a:ext cx="7229963" cy="1"/>
          </a:xfrm>
          <a:prstGeom prst="line">
            <a:avLst/>
          </a:prstGeom>
          <a:ln w="635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187" name="Agalma output"/>
          <p:cNvSpPr txBox="1"/>
          <p:nvPr/>
        </p:nvSpPr>
        <p:spPr>
          <a:xfrm>
            <a:off x="13117239" y="2653207"/>
            <a:ext cx="2820747"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Agalma output</a:t>
            </a:r>
          </a:p>
        </p:txBody>
      </p:sp>
      <p:sp>
        <p:nvSpPr>
          <p:cNvPr id="1188" name="GFF3 file"/>
          <p:cNvSpPr txBox="1"/>
          <p:nvPr/>
        </p:nvSpPr>
        <p:spPr>
          <a:xfrm>
            <a:off x="5930060" y="2982252"/>
            <a:ext cx="1788492" cy="614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GFF3 file</a:t>
            </a:r>
          </a:p>
        </p:txBody>
      </p:sp>
      <p:sp>
        <p:nvSpPr>
          <p:cNvPr id="1189"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Defining Gene Loss by Synteny Analysis"/>
          <p:cNvSpPr txBox="1"/>
          <p:nvPr/>
        </p:nvSpPr>
        <p:spPr>
          <a:xfrm>
            <a:off x="4860353" y="1097089"/>
            <a:ext cx="14663294"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Defining Gene Loss by Synteny Analysis</a:t>
            </a:r>
          </a:p>
        </p:txBody>
      </p:sp>
      <p:sp>
        <p:nvSpPr>
          <p:cNvPr id="145" name="Animal 1 Scaffold"/>
          <p:cNvSpPr txBox="1"/>
          <p:nvPr/>
        </p:nvSpPr>
        <p:spPr>
          <a:xfrm>
            <a:off x="2524511" y="4491123"/>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1 Scaffold</a:t>
            </a:r>
          </a:p>
        </p:txBody>
      </p:sp>
      <p:sp>
        <p:nvSpPr>
          <p:cNvPr id="146" name="Animal 2 Scaffold"/>
          <p:cNvSpPr txBox="1"/>
          <p:nvPr/>
        </p:nvSpPr>
        <p:spPr>
          <a:xfrm>
            <a:off x="2524511" y="7977507"/>
            <a:ext cx="51327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Animal 2 Scaffold</a:t>
            </a:r>
          </a:p>
        </p:txBody>
      </p:sp>
      <p:sp>
        <p:nvSpPr>
          <p:cNvPr id="147" name="Rectangle"/>
          <p:cNvSpPr/>
          <p:nvPr/>
        </p:nvSpPr>
        <p:spPr>
          <a:xfrm>
            <a:off x="8413677" y="8311652"/>
            <a:ext cx="11294595" cy="218806"/>
          </a:xfrm>
          <a:prstGeom prst="rect">
            <a:avLst/>
          </a:prstGeom>
          <a:solidFill>
            <a:srgbClr val="000000"/>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48" name="Rectangle"/>
          <p:cNvSpPr/>
          <p:nvPr/>
        </p:nvSpPr>
        <p:spPr>
          <a:xfrm>
            <a:off x="8413677" y="4825267"/>
            <a:ext cx="11294595" cy="218807"/>
          </a:xfrm>
          <a:prstGeom prst="rect">
            <a:avLst/>
          </a:prstGeom>
          <a:solidFill>
            <a:srgbClr val="000000"/>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49" name="Rectangle"/>
          <p:cNvSpPr/>
          <p:nvPr/>
        </p:nvSpPr>
        <p:spPr>
          <a:xfrm>
            <a:off x="10834890" y="4643952"/>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50" name="Rectangle"/>
          <p:cNvSpPr/>
          <p:nvPr/>
        </p:nvSpPr>
        <p:spPr>
          <a:xfrm>
            <a:off x="13425974" y="4643952"/>
            <a:ext cx="1270001" cy="581438"/>
          </a:xfrm>
          <a:prstGeom prst="rect">
            <a:avLst/>
          </a:prstGeom>
          <a:solidFill>
            <a:schemeClr val="accent4">
              <a:hueOff val="-461056"/>
              <a:satOff val="4338"/>
              <a:lumOff val="-10225"/>
            </a:schemeClr>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51" name="Rectangle"/>
          <p:cNvSpPr/>
          <p:nvPr/>
        </p:nvSpPr>
        <p:spPr>
          <a:xfrm>
            <a:off x="16017057" y="4643952"/>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52" name="Rectangle"/>
          <p:cNvSpPr/>
          <p:nvPr/>
        </p:nvSpPr>
        <p:spPr>
          <a:xfrm>
            <a:off x="10834890" y="8130336"/>
            <a:ext cx="1270001" cy="581438"/>
          </a:xfrm>
          <a:prstGeom prst="rect">
            <a:avLst/>
          </a:prstGeom>
          <a:solidFill>
            <a:schemeClr val="accent1"/>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53" name="Rectangle"/>
          <p:cNvSpPr/>
          <p:nvPr/>
        </p:nvSpPr>
        <p:spPr>
          <a:xfrm>
            <a:off x="16017057" y="8130336"/>
            <a:ext cx="1270001" cy="581438"/>
          </a:xfrm>
          <a:prstGeom prst="rect">
            <a:avLst/>
          </a:prstGeom>
          <a:solidFill>
            <a:schemeClr val="accent3"/>
          </a:solidFill>
          <a:ln w="127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54" name="Gene 1"/>
          <p:cNvSpPr txBox="1"/>
          <p:nvPr/>
        </p:nvSpPr>
        <p:spPr>
          <a:xfrm>
            <a:off x="10737189" y="3972145"/>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155" name="Gene 2"/>
          <p:cNvSpPr txBox="1"/>
          <p:nvPr/>
        </p:nvSpPr>
        <p:spPr>
          <a:xfrm>
            <a:off x="13328273" y="3972145"/>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2</a:t>
            </a:r>
          </a:p>
        </p:txBody>
      </p:sp>
      <p:sp>
        <p:nvSpPr>
          <p:cNvPr id="156" name="Gene 3"/>
          <p:cNvSpPr txBox="1"/>
          <p:nvPr/>
        </p:nvSpPr>
        <p:spPr>
          <a:xfrm>
            <a:off x="15919356" y="3972145"/>
            <a:ext cx="1465404"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157" name="Gene 1"/>
          <p:cNvSpPr txBox="1"/>
          <p:nvPr/>
        </p:nvSpPr>
        <p:spPr>
          <a:xfrm>
            <a:off x="10737189" y="8726357"/>
            <a:ext cx="146540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1</a:t>
            </a:r>
          </a:p>
        </p:txBody>
      </p:sp>
      <p:sp>
        <p:nvSpPr>
          <p:cNvPr id="158" name="Gene 3"/>
          <p:cNvSpPr txBox="1"/>
          <p:nvPr/>
        </p:nvSpPr>
        <p:spPr>
          <a:xfrm>
            <a:off x="15919356" y="8726357"/>
            <a:ext cx="1465404"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Gene 3</a:t>
            </a:r>
          </a:p>
        </p:txBody>
      </p:sp>
      <p:sp>
        <p:nvSpPr>
          <p:cNvPr id="159" name="Line"/>
          <p:cNvSpPr/>
          <p:nvPr/>
        </p:nvSpPr>
        <p:spPr>
          <a:xfrm flipV="1">
            <a:off x="11469890" y="5452493"/>
            <a:ext cx="1" cy="2269423"/>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60" name="Line"/>
          <p:cNvSpPr/>
          <p:nvPr/>
        </p:nvSpPr>
        <p:spPr>
          <a:xfrm flipV="1">
            <a:off x="16652058" y="5452493"/>
            <a:ext cx="1" cy="2269423"/>
          </a:xfrm>
          <a:prstGeom prst="line">
            <a:avLst/>
          </a:prstGeom>
          <a:ln w="38100">
            <a:solidFill>
              <a:srgbClr val="000000"/>
            </a:solidFill>
            <a:custDash>
              <a:ds d="200000" sp="200000"/>
            </a:custDash>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61" name="Line"/>
          <p:cNvSpPr/>
          <p:nvPr/>
        </p:nvSpPr>
        <p:spPr>
          <a:xfrm>
            <a:off x="10954568" y="10071430"/>
            <a:ext cx="6212813" cy="1"/>
          </a:xfrm>
          <a:prstGeom prst="line">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62" name="Line"/>
          <p:cNvSpPr/>
          <p:nvPr/>
        </p:nvSpPr>
        <p:spPr>
          <a:xfrm flipV="1">
            <a:off x="17162907" y="9915402"/>
            <a:ext cx="1" cy="312057"/>
          </a:xfrm>
          <a:prstGeom prst="line">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63" name="Line"/>
          <p:cNvSpPr/>
          <p:nvPr/>
        </p:nvSpPr>
        <p:spPr>
          <a:xfrm flipV="1">
            <a:off x="10946773" y="9915401"/>
            <a:ext cx="1" cy="312057"/>
          </a:xfrm>
          <a:prstGeom prst="line">
            <a:avLst/>
          </a:prstGeom>
          <a:ln w="2540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64" name="Synteny Block"/>
          <p:cNvSpPr txBox="1"/>
          <p:nvPr/>
        </p:nvSpPr>
        <p:spPr>
          <a:xfrm>
            <a:off x="12601833" y="10147741"/>
            <a:ext cx="2918283"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Synteny Block</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3" name="Simplify Master Table"/>
          <p:cNvSpPr txBox="1"/>
          <p:nvPr/>
        </p:nvSpPr>
        <p:spPr>
          <a:xfrm>
            <a:off x="8228774" y="1022546"/>
            <a:ext cx="7926452"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Simplify Master Table</a:t>
            </a:r>
          </a:p>
        </p:txBody>
      </p:sp>
      <p:sp>
        <p:nvSpPr>
          <p:cNvPr id="1194" name="seqid"/>
          <p:cNvSpPr txBox="1"/>
          <p:nvPr/>
        </p:nvSpPr>
        <p:spPr>
          <a:xfrm>
            <a:off x="3061995" y="3995405"/>
            <a:ext cx="1636332" cy="82479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seqid</a:t>
            </a:r>
          </a:p>
        </p:txBody>
      </p:sp>
      <p:sp>
        <p:nvSpPr>
          <p:cNvPr id="1195" name="gene"/>
          <p:cNvSpPr txBox="1"/>
          <p:nvPr/>
        </p:nvSpPr>
        <p:spPr>
          <a:xfrm>
            <a:off x="8910494" y="3995405"/>
            <a:ext cx="1499744" cy="82479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gene</a:t>
            </a:r>
          </a:p>
        </p:txBody>
      </p:sp>
      <p:sp>
        <p:nvSpPr>
          <p:cNvPr id="1196" name="homology_id"/>
          <p:cNvSpPr txBox="1"/>
          <p:nvPr/>
        </p:nvSpPr>
        <p:spPr>
          <a:xfrm>
            <a:off x="12537387" y="3995405"/>
            <a:ext cx="3635439" cy="82479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homology_id</a:t>
            </a:r>
          </a:p>
        </p:txBody>
      </p:sp>
      <p:sp>
        <p:nvSpPr>
          <p:cNvPr id="1197" name="animal"/>
          <p:cNvSpPr txBox="1"/>
          <p:nvPr/>
        </p:nvSpPr>
        <p:spPr>
          <a:xfrm>
            <a:off x="18263294" y="3995405"/>
            <a:ext cx="1963230" cy="82479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500"/>
            </a:lvl1pPr>
          </a:lstStyle>
          <a:p>
            <a:pPr/>
            <a:r>
              <a:t>animal</a:t>
            </a:r>
          </a:p>
        </p:txBody>
      </p:sp>
      <p:sp>
        <p:nvSpPr>
          <p:cNvPr id="1198" name="Aqu_scaffold1"/>
          <p:cNvSpPr txBox="1"/>
          <p:nvPr/>
        </p:nvSpPr>
        <p:spPr>
          <a:xfrm>
            <a:off x="2381529" y="4945615"/>
            <a:ext cx="299726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Aqu_scaffold1</a:t>
            </a:r>
          </a:p>
        </p:txBody>
      </p:sp>
      <p:sp>
        <p:nvSpPr>
          <p:cNvPr id="1199" name="Spu_scaffold1"/>
          <p:cNvSpPr txBox="1"/>
          <p:nvPr/>
        </p:nvSpPr>
        <p:spPr>
          <a:xfrm>
            <a:off x="2311076" y="6462113"/>
            <a:ext cx="3138171"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Spu_scaffold1</a:t>
            </a:r>
          </a:p>
        </p:txBody>
      </p:sp>
      <p:sp>
        <p:nvSpPr>
          <p:cNvPr id="1200" name="Dre_scaffold1"/>
          <p:cNvSpPr txBox="1"/>
          <p:nvPr/>
        </p:nvSpPr>
        <p:spPr>
          <a:xfrm>
            <a:off x="2348191" y="7289023"/>
            <a:ext cx="3063940"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Dre_scaffold1</a:t>
            </a:r>
          </a:p>
        </p:txBody>
      </p:sp>
      <p:sp>
        <p:nvSpPr>
          <p:cNvPr id="1201" name="Hsa_scaffold1"/>
          <p:cNvSpPr txBox="1"/>
          <p:nvPr/>
        </p:nvSpPr>
        <p:spPr>
          <a:xfrm>
            <a:off x="2311298" y="8220450"/>
            <a:ext cx="3137726"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Hsa_scaffold1</a:t>
            </a:r>
          </a:p>
        </p:txBody>
      </p:sp>
      <p:sp>
        <p:nvSpPr>
          <p:cNvPr id="1202" name="Hsa_scaffold2"/>
          <p:cNvSpPr txBox="1"/>
          <p:nvPr/>
        </p:nvSpPr>
        <p:spPr>
          <a:xfrm>
            <a:off x="2311298" y="9096987"/>
            <a:ext cx="3137726"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Hsa_scaffold2</a:t>
            </a:r>
          </a:p>
        </p:txBody>
      </p:sp>
      <p:sp>
        <p:nvSpPr>
          <p:cNvPr id="1203" name="Mle_scaffold1"/>
          <p:cNvSpPr txBox="1"/>
          <p:nvPr/>
        </p:nvSpPr>
        <p:spPr>
          <a:xfrm>
            <a:off x="2418645" y="5678352"/>
            <a:ext cx="2923033"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Mle_scaffold1</a:t>
            </a:r>
          </a:p>
        </p:txBody>
      </p:sp>
      <p:sp>
        <p:nvSpPr>
          <p:cNvPr id="1204" name="Tad_scaffold1"/>
          <p:cNvSpPr txBox="1"/>
          <p:nvPr/>
        </p:nvSpPr>
        <p:spPr>
          <a:xfrm>
            <a:off x="2426868" y="10280932"/>
            <a:ext cx="2906586"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Tad_scaffold1</a:t>
            </a:r>
          </a:p>
        </p:txBody>
      </p:sp>
      <p:sp>
        <p:nvSpPr>
          <p:cNvPr id="1205" name="AquGeneName"/>
          <p:cNvSpPr txBox="1"/>
          <p:nvPr/>
        </p:nvSpPr>
        <p:spPr>
          <a:xfrm>
            <a:off x="8063499" y="4945615"/>
            <a:ext cx="3193734"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AquGeneName</a:t>
            </a:r>
          </a:p>
        </p:txBody>
      </p:sp>
      <p:sp>
        <p:nvSpPr>
          <p:cNvPr id="1206" name="MleGeneName"/>
          <p:cNvSpPr txBox="1"/>
          <p:nvPr/>
        </p:nvSpPr>
        <p:spPr>
          <a:xfrm>
            <a:off x="8100615" y="5678352"/>
            <a:ext cx="3119502"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MleGeneName</a:t>
            </a:r>
          </a:p>
        </p:txBody>
      </p:sp>
      <p:sp>
        <p:nvSpPr>
          <p:cNvPr id="1207" name="SpuGeneName"/>
          <p:cNvSpPr txBox="1"/>
          <p:nvPr/>
        </p:nvSpPr>
        <p:spPr>
          <a:xfrm>
            <a:off x="7993935" y="6462113"/>
            <a:ext cx="3332862"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SpuGeneName</a:t>
            </a:r>
          </a:p>
        </p:txBody>
      </p:sp>
      <p:sp>
        <p:nvSpPr>
          <p:cNvPr id="1208" name="DreGeneName"/>
          <p:cNvSpPr txBox="1"/>
          <p:nvPr/>
        </p:nvSpPr>
        <p:spPr>
          <a:xfrm>
            <a:off x="8031051" y="7289023"/>
            <a:ext cx="3258630"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DreGeneName</a:t>
            </a:r>
          </a:p>
        </p:txBody>
      </p:sp>
      <p:sp>
        <p:nvSpPr>
          <p:cNvPr id="1209" name="HsaGeneName1"/>
          <p:cNvSpPr txBox="1"/>
          <p:nvPr/>
        </p:nvSpPr>
        <p:spPr>
          <a:xfrm>
            <a:off x="7870586" y="8220450"/>
            <a:ext cx="3579560"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HsaGeneName1</a:t>
            </a:r>
          </a:p>
        </p:txBody>
      </p:sp>
      <p:sp>
        <p:nvSpPr>
          <p:cNvPr id="1210" name="HsaGeneName2"/>
          <p:cNvSpPr txBox="1"/>
          <p:nvPr/>
        </p:nvSpPr>
        <p:spPr>
          <a:xfrm>
            <a:off x="7870586" y="9096987"/>
            <a:ext cx="3579560"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HsaGeneName2</a:t>
            </a:r>
          </a:p>
        </p:txBody>
      </p:sp>
      <p:sp>
        <p:nvSpPr>
          <p:cNvPr id="1211" name="TadGeneName"/>
          <p:cNvSpPr txBox="1"/>
          <p:nvPr/>
        </p:nvSpPr>
        <p:spPr>
          <a:xfrm>
            <a:off x="8108838" y="10280932"/>
            <a:ext cx="3103056"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TadGeneName</a:t>
            </a:r>
          </a:p>
        </p:txBody>
      </p:sp>
      <p:sp>
        <p:nvSpPr>
          <p:cNvPr id="1212" name="1"/>
          <p:cNvSpPr txBox="1"/>
          <p:nvPr/>
        </p:nvSpPr>
        <p:spPr>
          <a:xfrm>
            <a:off x="14326253" y="4945615"/>
            <a:ext cx="402718"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1</a:t>
            </a:r>
          </a:p>
        </p:txBody>
      </p:sp>
      <p:sp>
        <p:nvSpPr>
          <p:cNvPr id="1213" name="1"/>
          <p:cNvSpPr txBox="1"/>
          <p:nvPr/>
        </p:nvSpPr>
        <p:spPr>
          <a:xfrm>
            <a:off x="14326253" y="5678352"/>
            <a:ext cx="402718"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1</a:t>
            </a:r>
          </a:p>
        </p:txBody>
      </p:sp>
      <p:sp>
        <p:nvSpPr>
          <p:cNvPr id="1214" name="2"/>
          <p:cNvSpPr txBox="1"/>
          <p:nvPr/>
        </p:nvSpPr>
        <p:spPr>
          <a:xfrm>
            <a:off x="14326253" y="6462113"/>
            <a:ext cx="402718"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2</a:t>
            </a:r>
          </a:p>
        </p:txBody>
      </p:sp>
      <p:sp>
        <p:nvSpPr>
          <p:cNvPr id="1215" name="3"/>
          <p:cNvSpPr txBox="1"/>
          <p:nvPr/>
        </p:nvSpPr>
        <p:spPr>
          <a:xfrm>
            <a:off x="14326253" y="7289023"/>
            <a:ext cx="402718"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3</a:t>
            </a:r>
          </a:p>
        </p:txBody>
      </p:sp>
      <p:sp>
        <p:nvSpPr>
          <p:cNvPr id="1216" name="3"/>
          <p:cNvSpPr txBox="1"/>
          <p:nvPr/>
        </p:nvSpPr>
        <p:spPr>
          <a:xfrm>
            <a:off x="14326253" y="8220450"/>
            <a:ext cx="402718"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3</a:t>
            </a:r>
          </a:p>
        </p:txBody>
      </p:sp>
      <p:sp>
        <p:nvSpPr>
          <p:cNvPr id="1217" name="4"/>
          <p:cNvSpPr txBox="1"/>
          <p:nvPr/>
        </p:nvSpPr>
        <p:spPr>
          <a:xfrm>
            <a:off x="14326254" y="9096987"/>
            <a:ext cx="402718" cy="67608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sz="3500"/>
            </a:lvl1pPr>
          </a:lstStyle>
          <a:p>
            <a:pPr/>
            <a:r>
              <a:t>4</a:t>
            </a:r>
          </a:p>
        </p:txBody>
      </p:sp>
      <p:sp>
        <p:nvSpPr>
          <p:cNvPr id="1218" name="5"/>
          <p:cNvSpPr txBox="1"/>
          <p:nvPr/>
        </p:nvSpPr>
        <p:spPr>
          <a:xfrm>
            <a:off x="14326254" y="10280932"/>
            <a:ext cx="402718" cy="65113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3500">
                <a:solidFill>
                  <a:srgbClr val="D6D5D5"/>
                </a:solidFill>
              </a:defRPr>
            </a:lvl1pPr>
          </a:lstStyle>
          <a:p>
            <a:pPr/>
            <a:r>
              <a:t>5</a:t>
            </a:r>
          </a:p>
        </p:txBody>
      </p:sp>
      <p:sp>
        <p:nvSpPr>
          <p:cNvPr id="1219" name="Amphimedon queenslandica"/>
          <p:cNvSpPr txBox="1"/>
          <p:nvPr/>
        </p:nvSpPr>
        <p:spPr>
          <a:xfrm>
            <a:off x="16781339" y="4945615"/>
            <a:ext cx="5821173"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Amphimedon queenslandica</a:t>
            </a:r>
          </a:p>
        </p:txBody>
      </p:sp>
      <p:sp>
        <p:nvSpPr>
          <p:cNvPr id="1220" name="Mnemiopsis leidyi"/>
          <p:cNvSpPr txBox="1"/>
          <p:nvPr/>
        </p:nvSpPr>
        <p:spPr>
          <a:xfrm>
            <a:off x="17835693" y="5678352"/>
            <a:ext cx="3712465"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Mnemiopsis leidyi</a:t>
            </a:r>
          </a:p>
        </p:txBody>
      </p:sp>
      <p:sp>
        <p:nvSpPr>
          <p:cNvPr id="1221" name="Strongylocentrotus purpuratus"/>
          <p:cNvSpPr txBox="1"/>
          <p:nvPr/>
        </p:nvSpPr>
        <p:spPr>
          <a:xfrm>
            <a:off x="16357730" y="6462113"/>
            <a:ext cx="6668390"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Strongylocentrotus purpuratus</a:t>
            </a:r>
          </a:p>
        </p:txBody>
      </p:sp>
      <p:sp>
        <p:nvSpPr>
          <p:cNvPr id="1222" name="Danio rerio"/>
          <p:cNvSpPr txBox="1"/>
          <p:nvPr/>
        </p:nvSpPr>
        <p:spPr>
          <a:xfrm>
            <a:off x="18445547" y="7289023"/>
            <a:ext cx="2492757"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Danio rerio</a:t>
            </a:r>
          </a:p>
        </p:txBody>
      </p:sp>
      <p:sp>
        <p:nvSpPr>
          <p:cNvPr id="1223" name="Homo sapiens"/>
          <p:cNvSpPr txBox="1"/>
          <p:nvPr/>
        </p:nvSpPr>
        <p:spPr>
          <a:xfrm>
            <a:off x="18095947" y="8220450"/>
            <a:ext cx="3191956" cy="67608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Homo sapiens</a:t>
            </a:r>
          </a:p>
        </p:txBody>
      </p:sp>
      <p:sp>
        <p:nvSpPr>
          <p:cNvPr id="1224" name="Homo sapiens"/>
          <p:cNvSpPr txBox="1"/>
          <p:nvPr/>
        </p:nvSpPr>
        <p:spPr>
          <a:xfrm>
            <a:off x="18095947" y="9096987"/>
            <a:ext cx="3191956" cy="67608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500"/>
            </a:lvl1pPr>
          </a:lstStyle>
          <a:p>
            <a:pPr/>
            <a:r>
              <a:t>Homo sapiens</a:t>
            </a:r>
          </a:p>
        </p:txBody>
      </p:sp>
      <p:sp>
        <p:nvSpPr>
          <p:cNvPr id="1225" name="Trichoplax adhaerens"/>
          <p:cNvSpPr txBox="1"/>
          <p:nvPr/>
        </p:nvSpPr>
        <p:spPr>
          <a:xfrm>
            <a:off x="17498317" y="10280932"/>
            <a:ext cx="4387216" cy="651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500">
                <a:solidFill>
                  <a:srgbClr val="D6D5D5"/>
                </a:solidFill>
              </a:defRPr>
            </a:lvl1pPr>
          </a:lstStyle>
          <a:p>
            <a:pPr/>
            <a:r>
              <a:t>Trichoplax adhaerens</a:t>
            </a:r>
          </a:p>
        </p:txBody>
      </p:sp>
      <p:sp>
        <p:nvSpPr>
          <p:cNvPr id="1226" name="Line"/>
          <p:cNvSpPr/>
          <p:nvPr/>
        </p:nvSpPr>
        <p:spPr>
          <a:xfrm>
            <a:off x="8522514" y="3289300"/>
            <a:ext cx="11665184" cy="0"/>
          </a:xfrm>
          <a:prstGeom prst="line">
            <a:avLst/>
          </a:prstGeom>
          <a:ln w="63500">
            <a:solidFill>
              <a:schemeClr val="accent1">
                <a:lumOff val="-13575"/>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27" name="Line"/>
          <p:cNvSpPr/>
          <p:nvPr/>
        </p:nvSpPr>
        <p:spPr>
          <a:xfrm>
            <a:off x="3412024" y="3689707"/>
            <a:ext cx="7229963" cy="1"/>
          </a:xfrm>
          <a:prstGeom prst="line">
            <a:avLst/>
          </a:prstGeom>
          <a:ln w="635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28" name="Agalma output"/>
          <p:cNvSpPr txBox="1"/>
          <p:nvPr/>
        </p:nvSpPr>
        <p:spPr>
          <a:xfrm>
            <a:off x="13117239" y="2653207"/>
            <a:ext cx="2820747"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Agalma output</a:t>
            </a:r>
          </a:p>
        </p:txBody>
      </p:sp>
      <p:sp>
        <p:nvSpPr>
          <p:cNvPr id="1229" name="GFF3 file"/>
          <p:cNvSpPr txBox="1"/>
          <p:nvPr/>
        </p:nvSpPr>
        <p:spPr>
          <a:xfrm>
            <a:off x="5930060" y="2982252"/>
            <a:ext cx="1788492" cy="614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vl1pPr>
          </a:lstStyle>
          <a:p>
            <a:pPr/>
            <a:r>
              <a:t>GFF3 file</a:t>
            </a:r>
          </a:p>
        </p:txBody>
      </p:sp>
      <p:sp>
        <p:nvSpPr>
          <p:cNvPr id="1230"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2" name="Aggregate"/>
          <p:cNvSpPr txBox="1"/>
          <p:nvPr/>
        </p:nvSpPr>
        <p:spPr>
          <a:xfrm>
            <a:off x="10117391" y="1022546"/>
            <a:ext cx="4149218"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Aggregate </a:t>
            </a:r>
          </a:p>
        </p:txBody>
      </p:sp>
      <p:sp>
        <p:nvSpPr>
          <p:cNvPr id="1233" name="Scaffold ID + Gene Name"/>
          <p:cNvSpPr txBox="1"/>
          <p:nvPr/>
        </p:nvSpPr>
        <p:spPr>
          <a:xfrm>
            <a:off x="3553925" y="3497402"/>
            <a:ext cx="10784460"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Scaffold ID + Gene Name</a:t>
            </a:r>
          </a:p>
        </p:txBody>
      </p:sp>
      <p:sp>
        <p:nvSpPr>
          <p:cNvPr id="1234" name="(GFF3 file)"/>
          <p:cNvSpPr txBox="1"/>
          <p:nvPr/>
        </p:nvSpPr>
        <p:spPr>
          <a:xfrm>
            <a:off x="14679781" y="3503304"/>
            <a:ext cx="4188080" cy="118478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7000"/>
            </a:lvl1pPr>
          </a:lstStyle>
          <a:p>
            <a:pPr/>
            <a:r>
              <a:t>(GFF3 file)</a:t>
            </a:r>
          </a:p>
        </p:txBody>
      </p:sp>
      <p:sp>
        <p:nvSpPr>
          <p:cNvPr id="1235"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7" name="Aggregate"/>
          <p:cNvSpPr txBox="1"/>
          <p:nvPr/>
        </p:nvSpPr>
        <p:spPr>
          <a:xfrm>
            <a:off x="10117391" y="1022546"/>
            <a:ext cx="4149218"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Aggregate </a:t>
            </a:r>
          </a:p>
        </p:txBody>
      </p:sp>
      <p:sp>
        <p:nvSpPr>
          <p:cNvPr id="1238" name="Scaffold ID + Gene Name"/>
          <p:cNvSpPr txBox="1"/>
          <p:nvPr/>
        </p:nvSpPr>
        <p:spPr>
          <a:xfrm>
            <a:off x="3553925" y="3497402"/>
            <a:ext cx="10784460"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Scaffold ID + Gene Name</a:t>
            </a:r>
          </a:p>
        </p:txBody>
      </p:sp>
      <p:sp>
        <p:nvSpPr>
          <p:cNvPr id="1239" name="Gene Name + Homology ID"/>
          <p:cNvSpPr txBox="1"/>
          <p:nvPr/>
        </p:nvSpPr>
        <p:spPr>
          <a:xfrm>
            <a:off x="9196620" y="5649440"/>
            <a:ext cx="11633455"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Gene Name + Homology ID</a:t>
            </a:r>
          </a:p>
        </p:txBody>
      </p:sp>
      <p:sp>
        <p:nvSpPr>
          <p:cNvPr id="1240" name="+"/>
          <p:cNvSpPr txBox="1"/>
          <p:nvPr/>
        </p:nvSpPr>
        <p:spPr>
          <a:xfrm>
            <a:off x="11365648" y="4270303"/>
            <a:ext cx="917576" cy="166813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000"/>
            </a:lvl1pPr>
          </a:lstStyle>
          <a:p>
            <a:pPr/>
            <a:r>
              <a:t>+</a:t>
            </a:r>
          </a:p>
        </p:txBody>
      </p:sp>
      <p:sp>
        <p:nvSpPr>
          <p:cNvPr id="1241" name="(Agalma)"/>
          <p:cNvSpPr txBox="1"/>
          <p:nvPr/>
        </p:nvSpPr>
        <p:spPr>
          <a:xfrm>
            <a:off x="5195095" y="5655342"/>
            <a:ext cx="3612897" cy="118478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7000"/>
            </a:lvl1pPr>
          </a:lstStyle>
          <a:p>
            <a:pPr/>
            <a:r>
              <a:t>(Agalma)</a:t>
            </a:r>
          </a:p>
        </p:txBody>
      </p:sp>
      <p:sp>
        <p:nvSpPr>
          <p:cNvPr id="1242" name="(GFF3 file)"/>
          <p:cNvSpPr txBox="1"/>
          <p:nvPr/>
        </p:nvSpPr>
        <p:spPr>
          <a:xfrm>
            <a:off x="14679781" y="3503304"/>
            <a:ext cx="4188080" cy="118478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7000"/>
            </a:lvl1pPr>
          </a:lstStyle>
          <a:p>
            <a:pPr/>
            <a:r>
              <a:t>(GFF3 file)</a:t>
            </a:r>
          </a:p>
        </p:txBody>
      </p:sp>
      <p:sp>
        <p:nvSpPr>
          <p:cNvPr id="1243"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5" name="Aggregate"/>
          <p:cNvSpPr txBox="1"/>
          <p:nvPr/>
        </p:nvSpPr>
        <p:spPr>
          <a:xfrm>
            <a:off x="10117391" y="1022546"/>
            <a:ext cx="4149218"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Aggregate </a:t>
            </a:r>
          </a:p>
        </p:txBody>
      </p:sp>
      <p:sp>
        <p:nvSpPr>
          <p:cNvPr id="1246" name="Scaffold ID + Gene Name"/>
          <p:cNvSpPr txBox="1"/>
          <p:nvPr/>
        </p:nvSpPr>
        <p:spPr>
          <a:xfrm>
            <a:off x="3553925" y="3497402"/>
            <a:ext cx="10784460"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Scaffold ID + Gene Name</a:t>
            </a:r>
          </a:p>
        </p:txBody>
      </p:sp>
      <p:sp>
        <p:nvSpPr>
          <p:cNvPr id="1247" name="Gene Name + Homology ID"/>
          <p:cNvSpPr txBox="1"/>
          <p:nvPr/>
        </p:nvSpPr>
        <p:spPr>
          <a:xfrm>
            <a:off x="9196620" y="5649440"/>
            <a:ext cx="11633455"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Gene Name + Homology ID</a:t>
            </a:r>
          </a:p>
        </p:txBody>
      </p:sp>
      <p:sp>
        <p:nvSpPr>
          <p:cNvPr id="1248" name="Scaffold ID + Gene Name + Homology ID + Animal ID"/>
          <p:cNvSpPr txBox="1"/>
          <p:nvPr/>
        </p:nvSpPr>
        <p:spPr>
          <a:xfrm>
            <a:off x="984821" y="10342978"/>
            <a:ext cx="22414358" cy="11965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7000"/>
            </a:lvl1pPr>
          </a:lstStyle>
          <a:p>
            <a:pPr/>
            <a:r>
              <a:t>Scaffold ID + Gene Name + Homology ID + Animal ID</a:t>
            </a:r>
          </a:p>
        </p:txBody>
      </p:sp>
      <p:sp>
        <p:nvSpPr>
          <p:cNvPr id="1249" name="+"/>
          <p:cNvSpPr txBox="1"/>
          <p:nvPr/>
        </p:nvSpPr>
        <p:spPr>
          <a:xfrm>
            <a:off x="11365648" y="4270303"/>
            <a:ext cx="917576" cy="166813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0000"/>
            </a:lvl1pPr>
          </a:lstStyle>
          <a:p>
            <a:pPr/>
            <a:r>
              <a:t>+</a:t>
            </a:r>
          </a:p>
        </p:txBody>
      </p:sp>
      <p:sp>
        <p:nvSpPr>
          <p:cNvPr id="1250" name="="/>
          <p:cNvSpPr txBox="1"/>
          <p:nvPr/>
        </p:nvSpPr>
        <p:spPr>
          <a:xfrm>
            <a:off x="11153789" y="7404519"/>
            <a:ext cx="1298576" cy="241171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5000"/>
            </a:lvl1pPr>
          </a:lstStyle>
          <a:p>
            <a:pPr/>
            <a:r>
              <a:t>=</a:t>
            </a:r>
          </a:p>
        </p:txBody>
      </p:sp>
      <p:sp>
        <p:nvSpPr>
          <p:cNvPr id="1251" name="(Agalma)"/>
          <p:cNvSpPr txBox="1"/>
          <p:nvPr/>
        </p:nvSpPr>
        <p:spPr>
          <a:xfrm>
            <a:off x="5195095" y="5655342"/>
            <a:ext cx="3612897" cy="118478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7000"/>
            </a:lvl1pPr>
          </a:lstStyle>
          <a:p>
            <a:pPr/>
            <a:r>
              <a:t>(Agalma)</a:t>
            </a:r>
          </a:p>
        </p:txBody>
      </p:sp>
      <p:sp>
        <p:nvSpPr>
          <p:cNvPr id="1252" name="(GFF3 file)"/>
          <p:cNvSpPr txBox="1"/>
          <p:nvPr/>
        </p:nvSpPr>
        <p:spPr>
          <a:xfrm>
            <a:off x="14679781" y="3503304"/>
            <a:ext cx="4188080" cy="118478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7000"/>
            </a:lvl1pPr>
          </a:lstStyle>
          <a:p>
            <a:pPr/>
            <a:r>
              <a:t>(GFF3 file)</a:t>
            </a:r>
          </a:p>
        </p:txBody>
      </p:sp>
      <p:sp>
        <p:nvSpPr>
          <p:cNvPr id="1253" name="Rectangle"/>
          <p:cNvSpPr/>
          <p:nvPr/>
        </p:nvSpPr>
        <p:spPr>
          <a:xfrm>
            <a:off x="9218641" y="3362714"/>
            <a:ext cx="5211588" cy="3483314"/>
          </a:xfrm>
          <a:prstGeom prst="rect">
            <a:avLst/>
          </a:prstGeom>
          <a:ln w="635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54" name="Identify Homologous Genes"/>
          <p:cNvSpPr txBox="1"/>
          <p:nvPr/>
        </p:nvSpPr>
        <p:spPr>
          <a:xfrm>
            <a:off x="409" y="-62329"/>
            <a:ext cx="5372939" cy="626387"/>
          </a:xfrm>
          <a:prstGeom prst="rect">
            <a:avLst/>
          </a:prstGeom>
          <a:solidFill>
            <a:schemeClr val="accent3">
              <a:alpha val="4328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a:latin typeface="+mn-lt"/>
                <a:ea typeface="+mn-ea"/>
                <a:cs typeface="+mn-cs"/>
                <a:sym typeface="Helvetica Neue Medium"/>
              </a:defRPr>
            </a:lvl1pPr>
          </a:lstStyle>
          <a:p>
            <a:pPr/>
            <a:r>
              <a:t>Identify Homologous Genes</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6" name="Workflow"/>
          <p:cNvSpPr txBox="1"/>
          <p:nvPr/>
        </p:nvSpPr>
        <p:spPr>
          <a:xfrm>
            <a:off x="10400855" y="1022546"/>
            <a:ext cx="3582290"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Workflow</a:t>
            </a:r>
          </a:p>
        </p:txBody>
      </p:sp>
      <p:sp>
        <p:nvSpPr>
          <p:cNvPr id="1257" name="gff3 file"/>
          <p:cNvSpPr txBox="1"/>
          <p:nvPr/>
        </p:nvSpPr>
        <p:spPr>
          <a:xfrm>
            <a:off x="2071007" y="3873400"/>
            <a:ext cx="2226946" cy="887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gff3 file</a:t>
            </a:r>
          </a:p>
        </p:txBody>
      </p:sp>
      <p:sp>
        <p:nvSpPr>
          <p:cNvPr id="1258" name="peptide fasta"/>
          <p:cNvSpPr txBox="1"/>
          <p:nvPr/>
        </p:nvSpPr>
        <p:spPr>
          <a:xfrm>
            <a:off x="249192" y="8574503"/>
            <a:ext cx="4048761"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peptide fasta </a:t>
            </a:r>
          </a:p>
        </p:txBody>
      </p:sp>
      <p:sp>
        <p:nvSpPr>
          <p:cNvPr id="1259" name="aggregate"/>
          <p:cNvSpPr txBox="1"/>
          <p:nvPr/>
        </p:nvSpPr>
        <p:spPr>
          <a:xfrm>
            <a:off x="12722550" y="6382608"/>
            <a:ext cx="3189606" cy="887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aggregate </a:t>
            </a:r>
          </a:p>
        </p:txBody>
      </p:sp>
      <p:sp>
        <p:nvSpPr>
          <p:cNvPr id="1260" name="cluster"/>
          <p:cNvSpPr txBox="1"/>
          <p:nvPr/>
        </p:nvSpPr>
        <p:spPr>
          <a:xfrm>
            <a:off x="17385562" y="6376578"/>
            <a:ext cx="2236471" cy="89915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5000"/>
            </a:lvl1pPr>
          </a:lstStyle>
          <a:p>
            <a:pPr/>
            <a:r>
              <a:t>cluster</a:t>
            </a:r>
          </a:p>
        </p:txBody>
      </p:sp>
      <p:sp>
        <p:nvSpPr>
          <p:cNvPr id="1261" name="longest…"/>
          <p:cNvSpPr txBox="1"/>
          <p:nvPr/>
        </p:nvSpPr>
        <p:spPr>
          <a:xfrm>
            <a:off x="4784077" y="8193503"/>
            <a:ext cx="323723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longest </a:t>
            </a:r>
          </a:p>
          <a:p>
            <a:pPr>
              <a:defRPr b="0" sz="5000"/>
            </a:pPr>
            <a:r>
              <a:t>sequences</a:t>
            </a:r>
          </a:p>
        </p:txBody>
      </p:sp>
      <p:sp>
        <p:nvSpPr>
          <p:cNvPr id="1262" name="homologs (Agalma)"/>
          <p:cNvSpPr txBox="1"/>
          <p:nvPr/>
        </p:nvSpPr>
        <p:spPr>
          <a:xfrm>
            <a:off x="8709037" y="8168103"/>
            <a:ext cx="2966721" cy="1649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5000"/>
            </a:pPr>
            <a:r>
              <a:t>homologs</a:t>
            </a:r>
            <a:br/>
            <a:r>
              <a:t>(Agalma)</a:t>
            </a:r>
          </a:p>
        </p:txBody>
      </p:sp>
      <p:sp>
        <p:nvSpPr>
          <p:cNvPr id="1263" name="parse gene data"/>
          <p:cNvSpPr txBox="1"/>
          <p:nvPr/>
        </p:nvSpPr>
        <p:spPr>
          <a:xfrm>
            <a:off x="6959611" y="3873400"/>
            <a:ext cx="4754246" cy="887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5000"/>
            </a:lvl1pPr>
          </a:lstStyle>
          <a:p>
            <a:pPr/>
            <a:r>
              <a:t>parse gene data</a:t>
            </a:r>
          </a:p>
        </p:txBody>
      </p:sp>
      <p:sp>
        <p:nvSpPr>
          <p:cNvPr id="1264" name="identify…"/>
          <p:cNvSpPr txBox="1"/>
          <p:nvPr/>
        </p:nvSpPr>
        <p:spPr>
          <a:xfrm>
            <a:off x="19896117" y="6001608"/>
            <a:ext cx="5450288" cy="164909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defRPr b="0" sz="5000"/>
            </a:pPr>
            <a:r>
              <a:t>identify</a:t>
            </a:r>
          </a:p>
          <a:p>
            <a:pPr>
              <a:defRPr b="0" sz="5000"/>
            </a:pPr>
            <a:r>
              <a:t>ghost loci</a:t>
            </a:r>
          </a:p>
        </p:txBody>
      </p:sp>
      <p:sp>
        <p:nvSpPr>
          <p:cNvPr id="1265" name="Line"/>
          <p:cNvSpPr/>
          <p:nvPr/>
        </p:nvSpPr>
        <p:spPr>
          <a:xfrm>
            <a:off x="11900943" y="4782238"/>
            <a:ext cx="1239729" cy="123972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66" name="Line"/>
          <p:cNvSpPr/>
          <p:nvPr/>
        </p:nvSpPr>
        <p:spPr>
          <a:xfrm flipV="1">
            <a:off x="11868586" y="7746543"/>
            <a:ext cx="1299424" cy="1173149"/>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67" name="Line"/>
          <p:cNvSpPr/>
          <p:nvPr/>
        </p:nvSpPr>
        <p:spPr>
          <a:xfrm>
            <a:off x="4708854" y="4316948"/>
            <a:ext cx="1839856"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68" name="Line"/>
          <p:cNvSpPr/>
          <p:nvPr/>
        </p:nvSpPr>
        <p:spPr>
          <a:xfrm>
            <a:off x="16047170" y="6858000"/>
            <a:ext cx="1291324" cy="0"/>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69" name="Line"/>
          <p:cNvSpPr/>
          <p:nvPr/>
        </p:nvSpPr>
        <p:spPr>
          <a:xfrm>
            <a:off x="19912733" y="6826156"/>
            <a:ext cx="1291324"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70" name="Line"/>
          <p:cNvSpPr/>
          <p:nvPr/>
        </p:nvSpPr>
        <p:spPr>
          <a:xfrm>
            <a:off x="4304433" y="9018051"/>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71" name="Line"/>
          <p:cNvSpPr/>
          <p:nvPr/>
        </p:nvSpPr>
        <p:spPr>
          <a:xfrm>
            <a:off x="7957664" y="9018051"/>
            <a:ext cx="668692" cy="1"/>
          </a:xfrm>
          <a:prstGeom prst="line">
            <a:avLst/>
          </a:prstGeom>
          <a:ln w="88900">
            <a:solidFill>
              <a:schemeClr val="accent1">
                <a:lumOff val="-13575"/>
              </a:schemeClr>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72" name="Rectangle"/>
          <p:cNvSpPr/>
          <p:nvPr/>
        </p:nvSpPr>
        <p:spPr>
          <a:xfrm>
            <a:off x="16495669" y="6118553"/>
            <a:ext cx="3453867" cy="1478894"/>
          </a:xfrm>
          <a:prstGeom prst="rect">
            <a:avLst/>
          </a:prstGeom>
          <a:ln w="635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273" name="Identify Syntenic Scaffolds"/>
          <p:cNvSpPr txBox="1"/>
          <p:nvPr/>
        </p:nvSpPr>
        <p:spPr>
          <a:xfrm>
            <a:off x="-11476" y="3770"/>
            <a:ext cx="4849496" cy="601724"/>
          </a:xfrm>
          <a:prstGeom prst="rect">
            <a:avLst/>
          </a:prstGeom>
          <a:solidFill>
            <a:schemeClr val="accent4">
              <a:hueOff val="-461056"/>
              <a:satOff val="4338"/>
              <a:lumOff val="-10225"/>
              <a:alpha val="50156"/>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000">
                <a:latin typeface="+mn-lt"/>
                <a:ea typeface="+mn-ea"/>
                <a:cs typeface="+mn-cs"/>
                <a:sym typeface="Helvetica Neue Medium"/>
              </a:defRPr>
            </a:lvl1pPr>
          </a:lstStyle>
          <a:p>
            <a:pPr/>
            <a:r>
              <a:t>Identify Syntenic Scaffolds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lide Number"/>
          <p:cNvSpPr txBox="1"/>
          <p:nvPr>
            <p:ph type="sldNum" sz="quarter" idx="4294967295"/>
          </p:nvPr>
        </p:nvSpPr>
        <p:spPr>
          <a:xfrm>
            <a:off x="12674762" y="18470998"/>
            <a:ext cx="368965" cy="535714"/>
          </a:xfrm>
          <a:prstGeom prst="rect">
            <a:avLst/>
          </a:prstGeom>
          <a:extLst>
            <a:ext uri="{C572A759-6A51-4108-AA02-DFA0A04FC94B}">
              <ma14:wrappingTextBoxFlag xmlns:ma14="http://schemas.microsoft.com/office/mac/drawingml/2011/main" val="1"/>
            </a:ext>
          </a:extLst>
        </p:spPr>
        <p:txBody>
          <a:bodyPr lIns="100458" tIns="100458" rIns="100458" bIns="100458"/>
          <a:lstStyle>
            <a:lvl1pPr>
              <a:defRPr>
                <a:latin typeface="Helvetica Neue Thin"/>
                <a:ea typeface="Helvetica Neue Thin"/>
                <a:cs typeface="Helvetica Neue Thin"/>
                <a:sym typeface="Helvetica Neue Thin"/>
              </a:defRPr>
            </a:lvl1pPr>
          </a:lstStyle>
          <a:p>
            <a:pPr/>
            <a:fld id="{86CB4B4D-7CA3-9044-876B-883B54F8677D}" type="slidenum"/>
          </a:p>
        </p:txBody>
      </p:sp>
      <p:pic>
        <p:nvPicPr>
          <p:cNvPr id="169" name="Dunn&amp;Ryan2015_CurrOpGen&amp;Dev.jpg" descr="Dunn&amp;Ryan2015_CurrOpGen&amp;Dev.jpg"/>
          <p:cNvPicPr>
            <a:picLocks noChangeAspect="1"/>
          </p:cNvPicPr>
          <p:nvPr/>
        </p:nvPicPr>
        <p:blipFill>
          <a:blip r:embed="rId3">
            <a:extLst/>
          </a:blip>
          <a:stretch>
            <a:fillRect/>
          </a:stretch>
        </p:blipFill>
        <p:spPr>
          <a:xfrm>
            <a:off x="2542500" y="1967856"/>
            <a:ext cx="10086448" cy="10916699"/>
          </a:xfrm>
          <a:prstGeom prst="rect">
            <a:avLst/>
          </a:prstGeom>
          <a:ln w="12700">
            <a:miter lim="400000"/>
          </a:ln>
        </p:spPr>
      </p:pic>
      <p:pic>
        <p:nvPicPr>
          <p:cNvPr id="170" name="Screen Shot 2019-04-16 at 10.36.04 AM.png" descr="Screen Shot 2019-04-16 at 10.36.04 AM.png"/>
          <p:cNvPicPr>
            <a:picLocks noChangeAspect="1"/>
          </p:cNvPicPr>
          <p:nvPr/>
        </p:nvPicPr>
        <p:blipFill>
          <a:blip r:embed="rId4">
            <a:extLst/>
          </a:blip>
          <a:stretch>
            <a:fillRect/>
          </a:stretch>
        </p:blipFill>
        <p:spPr>
          <a:xfrm>
            <a:off x="14399293" y="4160095"/>
            <a:ext cx="8511956" cy="2360650"/>
          </a:xfrm>
          <a:prstGeom prst="rect">
            <a:avLst/>
          </a:prstGeom>
          <a:ln w="12700">
            <a:miter lim="400000"/>
          </a:ln>
        </p:spPr>
      </p:pic>
      <p:sp>
        <p:nvSpPr>
          <p:cNvPr id="171" name="Line"/>
          <p:cNvSpPr/>
          <p:nvPr/>
        </p:nvSpPr>
        <p:spPr>
          <a:xfrm flipV="1">
            <a:off x="12560455" y="7288981"/>
            <a:ext cx="3259008" cy="4939903"/>
          </a:xfrm>
          <a:prstGeom prst="line">
            <a:avLst/>
          </a:prstGeom>
          <a:ln w="88900">
            <a:solidFill>
              <a:schemeClr val="accent5">
                <a:hueOff val="-82419"/>
                <a:satOff val="-9513"/>
                <a:lumOff val="-16343"/>
              </a:schemeClr>
            </a:solidFill>
            <a:miter lim="400000"/>
            <a:tailEnd type="triangle"/>
          </a:ln>
        </p:spPr>
        <p:txBody>
          <a:bodyPr lIns="100458" tIns="100458" rIns="100458" bIns="100458" anchor="ctr"/>
          <a:lstStyle/>
          <a:p>
            <a:pPr defTabSz="1155278">
              <a:defRPr b="0" sz="4200">
                <a:solidFill>
                  <a:srgbClr val="FFFFFF"/>
                </a:solidFill>
                <a:latin typeface="+mn-lt"/>
                <a:ea typeface="+mn-ea"/>
                <a:cs typeface="+mn-cs"/>
                <a:sym typeface="Helvetica Neue Medium"/>
              </a:defRPr>
            </a:pPr>
          </a:p>
        </p:txBody>
      </p:sp>
      <p:sp>
        <p:nvSpPr>
          <p:cNvPr id="172" name="0"/>
          <p:cNvSpPr txBox="1"/>
          <p:nvPr/>
        </p:nvSpPr>
        <p:spPr>
          <a:xfrm rot="5400000">
            <a:off x="19133023" y="3686879"/>
            <a:ext cx="425455" cy="647451"/>
          </a:xfrm>
          <a:prstGeom prst="rect">
            <a:avLst/>
          </a:prstGeom>
          <a:ln w="12700">
            <a:miter lim="400000"/>
          </a:ln>
          <a:extLst>
            <a:ext uri="{C572A759-6A51-4108-AA02-DFA0A04FC94B}">
              <ma14:wrappingTextBoxFlag xmlns:ma14="http://schemas.microsoft.com/office/mac/drawingml/2011/main" val="1"/>
            </a:ext>
          </a:extLst>
        </p:spPr>
        <p:txBody>
          <a:bodyPr wrap="none" lIns="100458" tIns="100458" rIns="100458" bIns="100458" anchor="ctr">
            <a:spAutoFit/>
          </a:bodyPr>
          <a:lstStyle>
            <a:lvl1pPr algn="r" defTabSz="1155278">
              <a:defRPr b="0" sz="3000"/>
            </a:lvl1pPr>
          </a:lstStyle>
          <a:p>
            <a:pPr/>
            <a:r>
              <a:t>0</a:t>
            </a:r>
          </a:p>
        </p:txBody>
      </p:sp>
      <p:sp>
        <p:nvSpPr>
          <p:cNvPr id="173" name="10"/>
          <p:cNvSpPr txBox="1"/>
          <p:nvPr/>
        </p:nvSpPr>
        <p:spPr>
          <a:xfrm rot="5400000">
            <a:off x="19813431" y="3580961"/>
            <a:ext cx="637291" cy="647451"/>
          </a:xfrm>
          <a:prstGeom prst="rect">
            <a:avLst/>
          </a:prstGeom>
          <a:ln w="12700">
            <a:miter lim="400000"/>
          </a:ln>
          <a:extLst>
            <a:ext uri="{C572A759-6A51-4108-AA02-DFA0A04FC94B}">
              <ma14:wrappingTextBoxFlag xmlns:ma14="http://schemas.microsoft.com/office/mac/drawingml/2011/main" val="1"/>
            </a:ext>
          </a:extLst>
        </p:spPr>
        <p:txBody>
          <a:bodyPr wrap="none" lIns="100458" tIns="100458" rIns="100458" bIns="100458" anchor="ctr">
            <a:spAutoFit/>
          </a:bodyPr>
          <a:lstStyle>
            <a:lvl1pPr algn="r" defTabSz="1155278">
              <a:defRPr b="0" sz="3000"/>
            </a:lvl1pPr>
          </a:lstStyle>
          <a:p>
            <a:pPr/>
            <a:r>
              <a:t>10</a:t>
            </a:r>
          </a:p>
        </p:txBody>
      </p:sp>
      <p:sp>
        <p:nvSpPr>
          <p:cNvPr id="174" name="100"/>
          <p:cNvSpPr txBox="1"/>
          <p:nvPr/>
        </p:nvSpPr>
        <p:spPr>
          <a:xfrm rot="5400000">
            <a:off x="20493840" y="3475043"/>
            <a:ext cx="849127" cy="647451"/>
          </a:xfrm>
          <a:prstGeom prst="rect">
            <a:avLst/>
          </a:prstGeom>
          <a:ln w="12700">
            <a:miter lim="400000"/>
          </a:ln>
          <a:extLst>
            <a:ext uri="{C572A759-6A51-4108-AA02-DFA0A04FC94B}">
              <ma14:wrappingTextBoxFlag xmlns:ma14="http://schemas.microsoft.com/office/mac/drawingml/2011/main" val="1"/>
            </a:ext>
          </a:extLst>
        </p:spPr>
        <p:txBody>
          <a:bodyPr wrap="none" lIns="100458" tIns="100458" rIns="100458" bIns="100458" anchor="ctr">
            <a:spAutoFit/>
          </a:bodyPr>
          <a:lstStyle>
            <a:lvl1pPr algn="r" defTabSz="1155278">
              <a:defRPr b="0" sz="3000"/>
            </a:lvl1pPr>
          </a:lstStyle>
          <a:p>
            <a:pPr/>
            <a:r>
              <a:t>100</a:t>
            </a:r>
          </a:p>
        </p:txBody>
      </p:sp>
      <p:sp>
        <p:nvSpPr>
          <p:cNvPr id="175" name="1k"/>
          <p:cNvSpPr txBox="1"/>
          <p:nvPr/>
        </p:nvSpPr>
        <p:spPr>
          <a:xfrm rot="5400000">
            <a:off x="21453960" y="3588009"/>
            <a:ext cx="623194" cy="647451"/>
          </a:xfrm>
          <a:prstGeom prst="rect">
            <a:avLst/>
          </a:prstGeom>
          <a:ln w="12700">
            <a:miter lim="400000"/>
          </a:ln>
          <a:extLst>
            <a:ext uri="{C572A759-6A51-4108-AA02-DFA0A04FC94B}">
              <ma14:wrappingTextBoxFlag xmlns:ma14="http://schemas.microsoft.com/office/mac/drawingml/2011/main" val="1"/>
            </a:ext>
          </a:extLst>
        </p:spPr>
        <p:txBody>
          <a:bodyPr wrap="none" lIns="100458" tIns="100458" rIns="100458" bIns="100458" anchor="ctr">
            <a:spAutoFit/>
          </a:bodyPr>
          <a:lstStyle>
            <a:lvl1pPr algn="r" defTabSz="1155278">
              <a:defRPr b="0" sz="3000"/>
            </a:lvl1pPr>
          </a:lstStyle>
          <a:p>
            <a:pPr/>
            <a:r>
              <a:t>1k</a:t>
            </a:r>
          </a:p>
        </p:txBody>
      </p:sp>
      <p:sp>
        <p:nvSpPr>
          <p:cNvPr id="176" name="10k"/>
          <p:cNvSpPr txBox="1"/>
          <p:nvPr/>
        </p:nvSpPr>
        <p:spPr>
          <a:xfrm rot="5400000">
            <a:off x="22073543" y="3482091"/>
            <a:ext cx="835030" cy="647451"/>
          </a:xfrm>
          <a:prstGeom prst="rect">
            <a:avLst/>
          </a:prstGeom>
          <a:ln w="12700">
            <a:miter lim="400000"/>
          </a:ln>
          <a:extLst>
            <a:ext uri="{C572A759-6A51-4108-AA02-DFA0A04FC94B}">
              <ma14:wrappingTextBoxFlag xmlns:ma14="http://schemas.microsoft.com/office/mac/drawingml/2011/main" val="1"/>
            </a:ext>
          </a:extLst>
        </p:spPr>
        <p:txBody>
          <a:bodyPr wrap="none" lIns="100458" tIns="100458" rIns="100458" bIns="100458" anchor="ctr">
            <a:spAutoFit/>
          </a:bodyPr>
          <a:lstStyle>
            <a:lvl1pPr algn="r" defTabSz="1155278">
              <a:defRPr b="0" sz="3000"/>
            </a:lvl1pPr>
          </a:lstStyle>
          <a:p>
            <a:pPr/>
            <a:r>
              <a:t>10k</a:t>
            </a:r>
          </a:p>
        </p:txBody>
      </p:sp>
      <p:pic>
        <p:nvPicPr>
          <p:cNvPr id="177" name="Screen Shot 2019-04-16 at 11.55.51 AM.png" descr="Screen Shot 2019-04-16 at 11.55.51 AM.png"/>
          <p:cNvPicPr>
            <a:picLocks noChangeAspect="1"/>
          </p:cNvPicPr>
          <p:nvPr/>
        </p:nvPicPr>
        <p:blipFill>
          <a:blip r:embed="rId5">
            <a:extLst/>
          </a:blip>
          <a:stretch>
            <a:fillRect/>
          </a:stretch>
        </p:blipFill>
        <p:spPr>
          <a:xfrm>
            <a:off x="16008225" y="8176297"/>
            <a:ext cx="7008425" cy="2593773"/>
          </a:xfrm>
          <a:prstGeom prst="rect">
            <a:avLst/>
          </a:prstGeom>
          <a:ln w="12700">
            <a:miter lim="400000"/>
          </a:ln>
        </p:spPr>
      </p:pic>
      <p:sp>
        <p:nvSpPr>
          <p:cNvPr id="178" name="Rectangle"/>
          <p:cNvSpPr/>
          <p:nvPr/>
        </p:nvSpPr>
        <p:spPr>
          <a:xfrm>
            <a:off x="1781001" y="1971781"/>
            <a:ext cx="4652099" cy="1474937"/>
          </a:xfrm>
          <a:prstGeom prst="rect">
            <a:avLst/>
          </a:prstGeom>
          <a:solidFill>
            <a:srgbClr val="FFFFFF"/>
          </a:solidFill>
          <a:ln w="12700">
            <a:miter lim="400000"/>
          </a:ln>
        </p:spPr>
        <p:txBody>
          <a:bodyPr lIns="100458" tIns="100458" rIns="100458" bIns="100458" anchor="ctr"/>
          <a:lstStyle/>
          <a:p>
            <a:pPr defTabSz="1155278">
              <a:defRPr b="0" sz="4200">
                <a:solidFill>
                  <a:srgbClr val="FFFFFF"/>
                </a:solidFill>
                <a:latin typeface="+mn-lt"/>
                <a:ea typeface="+mn-ea"/>
                <a:cs typeface="+mn-cs"/>
                <a:sym typeface="Helvetica Neue Medium"/>
              </a:defRPr>
            </a:pPr>
          </a:p>
        </p:txBody>
      </p:sp>
      <p:sp>
        <p:nvSpPr>
          <p:cNvPr id="179" name="The Animal Tree is Under Sampled"/>
          <p:cNvSpPr txBox="1"/>
          <p:nvPr/>
        </p:nvSpPr>
        <p:spPr>
          <a:xfrm>
            <a:off x="5878766" y="721502"/>
            <a:ext cx="12626468"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The Animal Tree is Under Sampled</a:t>
            </a:r>
          </a:p>
        </p:txBody>
      </p:sp>
      <p:sp>
        <p:nvSpPr>
          <p:cNvPr id="180" name="Dunn and Ryan 2015, Curr. Op. Gen. &amp; Dev."/>
          <p:cNvSpPr txBox="1"/>
          <p:nvPr/>
        </p:nvSpPr>
        <p:spPr>
          <a:xfrm>
            <a:off x="3818726" y="13070336"/>
            <a:ext cx="5115688" cy="44056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000"/>
            </a:lvl1pPr>
          </a:lstStyle>
          <a:p>
            <a:pPr/>
            <a:r>
              <a:t>Dunn and Ryan 2015, Curr. Op. Gen. &amp; Dev.</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Amphimedon queenslandica"/>
          <p:cNvSpPr txBox="1"/>
          <p:nvPr/>
        </p:nvSpPr>
        <p:spPr>
          <a:xfrm>
            <a:off x="17961533" y="2693017"/>
            <a:ext cx="5320107"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Amphimedon queenslandica</a:t>
            </a:r>
          </a:p>
        </p:txBody>
      </p:sp>
      <p:sp>
        <p:nvSpPr>
          <p:cNvPr id="185" name="Capitella telata"/>
          <p:cNvSpPr txBox="1"/>
          <p:nvPr/>
        </p:nvSpPr>
        <p:spPr>
          <a:xfrm>
            <a:off x="17986381" y="6682133"/>
            <a:ext cx="2828062"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Capitella telata</a:t>
            </a:r>
          </a:p>
        </p:txBody>
      </p:sp>
      <p:sp>
        <p:nvSpPr>
          <p:cNvPr id="186" name="Danio rerio"/>
          <p:cNvSpPr txBox="1"/>
          <p:nvPr/>
        </p:nvSpPr>
        <p:spPr>
          <a:xfrm>
            <a:off x="18103250" y="10671250"/>
            <a:ext cx="2120113"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Danio rerio</a:t>
            </a:r>
          </a:p>
        </p:txBody>
      </p:sp>
      <p:sp>
        <p:nvSpPr>
          <p:cNvPr id="187" name="Drosophila melanogaster"/>
          <p:cNvSpPr txBox="1"/>
          <p:nvPr/>
        </p:nvSpPr>
        <p:spPr>
          <a:xfrm>
            <a:off x="17986381" y="8676692"/>
            <a:ext cx="4649141" cy="6267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Drosophila melanogaster</a:t>
            </a:r>
          </a:p>
        </p:txBody>
      </p:sp>
      <p:sp>
        <p:nvSpPr>
          <p:cNvPr id="188" name="Helobdella robusta"/>
          <p:cNvSpPr txBox="1"/>
          <p:nvPr/>
        </p:nvSpPr>
        <p:spPr>
          <a:xfrm>
            <a:off x="17986381" y="7679413"/>
            <a:ext cx="3557957"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Helobdella robusta</a:t>
            </a:r>
          </a:p>
        </p:txBody>
      </p:sp>
      <p:sp>
        <p:nvSpPr>
          <p:cNvPr id="189" name="Homo sapiens"/>
          <p:cNvSpPr txBox="1"/>
          <p:nvPr/>
        </p:nvSpPr>
        <p:spPr>
          <a:xfrm>
            <a:off x="17986381" y="11668529"/>
            <a:ext cx="2752065"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Homo sapiens</a:t>
            </a:r>
          </a:p>
        </p:txBody>
      </p:sp>
      <p:sp>
        <p:nvSpPr>
          <p:cNvPr id="190" name="Lottia gigantea"/>
          <p:cNvSpPr txBox="1"/>
          <p:nvPr/>
        </p:nvSpPr>
        <p:spPr>
          <a:xfrm>
            <a:off x="17986381" y="5684854"/>
            <a:ext cx="2835784"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Lottia gigantea</a:t>
            </a:r>
          </a:p>
        </p:txBody>
      </p:sp>
      <p:sp>
        <p:nvSpPr>
          <p:cNvPr id="191" name="Mnemiopsis leidyi"/>
          <p:cNvSpPr txBox="1"/>
          <p:nvPr/>
        </p:nvSpPr>
        <p:spPr>
          <a:xfrm>
            <a:off x="18073554" y="1695738"/>
            <a:ext cx="3383611"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Mnemiopsis leidyi</a:t>
            </a:r>
          </a:p>
        </p:txBody>
      </p:sp>
      <p:sp>
        <p:nvSpPr>
          <p:cNvPr id="192" name="Nematostella vectensis"/>
          <p:cNvSpPr txBox="1"/>
          <p:nvPr/>
        </p:nvSpPr>
        <p:spPr>
          <a:xfrm>
            <a:off x="17961533" y="4687575"/>
            <a:ext cx="4317112"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Nematostella vectensis</a:t>
            </a:r>
          </a:p>
        </p:txBody>
      </p:sp>
      <p:sp>
        <p:nvSpPr>
          <p:cNvPr id="193" name="Strongylocentrotus purpuratus"/>
          <p:cNvSpPr txBox="1"/>
          <p:nvPr/>
        </p:nvSpPr>
        <p:spPr>
          <a:xfrm>
            <a:off x="18015599" y="9673971"/>
            <a:ext cx="5665547"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Strongylocentrotus purpuratus</a:t>
            </a:r>
          </a:p>
        </p:txBody>
      </p:sp>
      <p:sp>
        <p:nvSpPr>
          <p:cNvPr id="194" name="Taeniopygia guttata"/>
          <p:cNvSpPr txBox="1"/>
          <p:nvPr/>
        </p:nvSpPr>
        <p:spPr>
          <a:xfrm>
            <a:off x="17929688" y="12665808"/>
            <a:ext cx="3671342"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Taeniopygia guttata</a:t>
            </a:r>
          </a:p>
        </p:txBody>
      </p:sp>
      <p:sp>
        <p:nvSpPr>
          <p:cNvPr id="195" name="Trichoplax adhaerens"/>
          <p:cNvSpPr txBox="1"/>
          <p:nvPr/>
        </p:nvSpPr>
        <p:spPr>
          <a:xfrm>
            <a:off x="17961533" y="3690296"/>
            <a:ext cx="3979800" cy="6267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i="1"/>
            </a:lvl1pPr>
          </a:lstStyle>
          <a:p>
            <a:pPr/>
            <a:r>
              <a:t>Trichoplax adhaerens</a:t>
            </a:r>
          </a:p>
        </p:txBody>
      </p:sp>
      <p:sp>
        <p:nvSpPr>
          <p:cNvPr id="196" name="Broad Sampling of Animals"/>
          <p:cNvSpPr txBox="1"/>
          <p:nvPr/>
        </p:nvSpPr>
        <p:spPr>
          <a:xfrm>
            <a:off x="7191692" y="529910"/>
            <a:ext cx="10000616" cy="106057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Broad Sampling of Animals</a:t>
            </a:r>
          </a:p>
        </p:txBody>
      </p:sp>
      <p:sp>
        <p:nvSpPr>
          <p:cNvPr id="197" name="Line"/>
          <p:cNvSpPr/>
          <p:nvPr/>
        </p:nvSpPr>
        <p:spPr>
          <a:xfrm>
            <a:off x="8032605" y="5000973"/>
            <a:ext cx="9813656"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98" name="Line"/>
          <p:cNvSpPr/>
          <p:nvPr/>
        </p:nvSpPr>
        <p:spPr>
          <a:xfrm>
            <a:off x="5126255" y="2993715"/>
            <a:ext cx="12720006"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199" name="Line"/>
          <p:cNvSpPr/>
          <p:nvPr/>
        </p:nvSpPr>
        <p:spPr>
          <a:xfrm>
            <a:off x="6537739" y="4003694"/>
            <a:ext cx="11308523"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0" name="Line"/>
          <p:cNvSpPr/>
          <p:nvPr/>
        </p:nvSpPr>
        <p:spPr>
          <a:xfrm>
            <a:off x="3756473" y="2136136"/>
            <a:ext cx="14089788"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1" name="Line"/>
          <p:cNvSpPr/>
          <p:nvPr/>
        </p:nvSpPr>
        <p:spPr>
          <a:xfrm>
            <a:off x="15337697" y="5998252"/>
            <a:ext cx="2508564"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2" name="Line"/>
          <p:cNvSpPr/>
          <p:nvPr/>
        </p:nvSpPr>
        <p:spPr>
          <a:xfrm>
            <a:off x="16818094" y="6995531"/>
            <a:ext cx="1028166"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3" name="Line"/>
          <p:cNvSpPr/>
          <p:nvPr/>
        </p:nvSpPr>
        <p:spPr>
          <a:xfrm>
            <a:off x="16818095" y="7992811"/>
            <a:ext cx="102816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4" name="Line"/>
          <p:cNvSpPr/>
          <p:nvPr/>
        </p:nvSpPr>
        <p:spPr>
          <a:xfrm>
            <a:off x="13866462" y="8990090"/>
            <a:ext cx="3979800"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5" name="Line"/>
          <p:cNvSpPr/>
          <p:nvPr/>
        </p:nvSpPr>
        <p:spPr>
          <a:xfrm>
            <a:off x="14174919" y="9987369"/>
            <a:ext cx="3671342"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6" name="Line"/>
          <p:cNvSpPr/>
          <p:nvPr/>
        </p:nvSpPr>
        <p:spPr>
          <a:xfrm>
            <a:off x="15337697" y="10984648"/>
            <a:ext cx="2508564"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7" name="Line"/>
          <p:cNvSpPr/>
          <p:nvPr/>
        </p:nvSpPr>
        <p:spPr>
          <a:xfrm>
            <a:off x="16818095" y="11981927"/>
            <a:ext cx="102816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8" name="Line"/>
          <p:cNvSpPr/>
          <p:nvPr/>
        </p:nvSpPr>
        <p:spPr>
          <a:xfrm>
            <a:off x="16818095" y="12979206"/>
            <a:ext cx="102816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09" name="Line"/>
          <p:cNvSpPr/>
          <p:nvPr/>
        </p:nvSpPr>
        <p:spPr>
          <a:xfrm>
            <a:off x="16833003" y="6973306"/>
            <a:ext cx="1" cy="1041730"/>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0" name="Line"/>
          <p:cNvSpPr/>
          <p:nvPr/>
        </p:nvSpPr>
        <p:spPr>
          <a:xfrm>
            <a:off x="16833003" y="11959702"/>
            <a:ext cx="1" cy="1041730"/>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1" name="Line"/>
          <p:cNvSpPr/>
          <p:nvPr/>
        </p:nvSpPr>
        <p:spPr>
          <a:xfrm>
            <a:off x="15369572" y="10962423"/>
            <a:ext cx="1" cy="1526455"/>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2" name="Line"/>
          <p:cNvSpPr/>
          <p:nvPr/>
        </p:nvSpPr>
        <p:spPr>
          <a:xfrm>
            <a:off x="15363028" y="12480566"/>
            <a:ext cx="1475653"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3" name="Line"/>
          <p:cNvSpPr/>
          <p:nvPr/>
        </p:nvSpPr>
        <p:spPr>
          <a:xfrm>
            <a:off x="14190610" y="9965144"/>
            <a:ext cx="1" cy="1737165"/>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4" name="Line"/>
          <p:cNvSpPr/>
          <p:nvPr/>
        </p:nvSpPr>
        <p:spPr>
          <a:xfrm>
            <a:off x="14163675" y="11725650"/>
            <a:ext cx="1220809"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5" name="Line"/>
          <p:cNvSpPr/>
          <p:nvPr/>
        </p:nvSpPr>
        <p:spPr>
          <a:xfrm>
            <a:off x="15369572" y="5976027"/>
            <a:ext cx="1" cy="1526455"/>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6" name="Line"/>
          <p:cNvSpPr/>
          <p:nvPr/>
        </p:nvSpPr>
        <p:spPr>
          <a:xfrm>
            <a:off x="15396847" y="7494171"/>
            <a:ext cx="1408013"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7" name="Line"/>
          <p:cNvSpPr/>
          <p:nvPr/>
        </p:nvSpPr>
        <p:spPr>
          <a:xfrm>
            <a:off x="13881408" y="6819900"/>
            <a:ext cx="1475654" cy="0"/>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8" name="Line"/>
          <p:cNvSpPr/>
          <p:nvPr/>
        </p:nvSpPr>
        <p:spPr>
          <a:xfrm>
            <a:off x="13906141" y="6794444"/>
            <a:ext cx="1" cy="221745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19" name="Line"/>
          <p:cNvSpPr/>
          <p:nvPr/>
        </p:nvSpPr>
        <p:spPr>
          <a:xfrm>
            <a:off x="6557719" y="3981469"/>
            <a:ext cx="1" cy="1526455"/>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0" name="Line"/>
          <p:cNvSpPr/>
          <p:nvPr/>
        </p:nvSpPr>
        <p:spPr>
          <a:xfrm flipH="1">
            <a:off x="8010484" y="4991448"/>
            <a:ext cx="1" cy="4442738"/>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1" name="Line"/>
          <p:cNvSpPr/>
          <p:nvPr/>
        </p:nvSpPr>
        <p:spPr>
          <a:xfrm>
            <a:off x="5143054" y="2966645"/>
            <a:ext cx="1" cy="1526454"/>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2" name="Line"/>
          <p:cNvSpPr/>
          <p:nvPr/>
        </p:nvSpPr>
        <p:spPr>
          <a:xfrm>
            <a:off x="3741089" y="2096762"/>
            <a:ext cx="1" cy="1762100"/>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3" name="Line"/>
          <p:cNvSpPr/>
          <p:nvPr/>
        </p:nvSpPr>
        <p:spPr>
          <a:xfrm>
            <a:off x="5146156" y="4469973"/>
            <a:ext cx="1408013"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4" name="Line"/>
          <p:cNvSpPr/>
          <p:nvPr/>
        </p:nvSpPr>
        <p:spPr>
          <a:xfrm>
            <a:off x="3724307" y="3856871"/>
            <a:ext cx="144059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5" name="Line"/>
          <p:cNvSpPr/>
          <p:nvPr/>
        </p:nvSpPr>
        <p:spPr>
          <a:xfrm>
            <a:off x="6571269" y="5474454"/>
            <a:ext cx="1408013"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6" name="Line"/>
          <p:cNvSpPr/>
          <p:nvPr/>
        </p:nvSpPr>
        <p:spPr>
          <a:xfrm>
            <a:off x="10374921" y="7992811"/>
            <a:ext cx="3557957"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7" name="Line"/>
          <p:cNvSpPr/>
          <p:nvPr/>
        </p:nvSpPr>
        <p:spPr>
          <a:xfrm>
            <a:off x="10399462" y="10856509"/>
            <a:ext cx="3785522"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8" name="Line"/>
          <p:cNvSpPr/>
          <p:nvPr/>
        </p:nvSpPr>
        <p:spPr>
          <a:xfrm>
            <a:off x="10372615" y="7970585"/>
            <a:ext cx="1" cy="2851250"/>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29" name="Line"/>
          <p:cNvSpPr/>
          <p:nvPr/>
        </p:nvSpPr>
        <p:spPr>
          <a:xfrm>
            <a:off x="7995330" y="9424660"/>
            <a:ext cx="2409051"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30" name="Line"/>
          <p:cNvSpPr/>
          <p:nvPr/>
        </p:nvSpPr>
        <p:spPr>
          <a:xfrm>
            <a:off x="2280234" y="2977812"/>
            <a:ext cx="1475654" cy="1"/>
          </a:xfrm>
          <a:prstGeom prst="line">
            <a:avLst/>
          </a:prstGeom>
          <a:ln w="44450">
            <a:solidFill>
              <a:srgbClr val="0000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4" name="med.scaff.len.pdf" descr="med.scaff.len.pdf"/>
          <p:cNvPicPr>
            <a:picLocks noChangeAspect="1"/>
          </p:cNvPicPr>
          <p:nvPr/>
        </p:nvPicPr>
        <p:blipFill>
          <a:blip r:embed="rId3">
            <a:extLst/>
          </a:blip>
          <a:stretch>
            <a:fillRect/>
          </a:stretch>
        </p:blipFill>
        <p:spPr>
          <a:xfrm>
            <a:off x="14594468" y="2758921"/>
            <a:ext cx="7389711" cy="10622707"/>
          </a:xfrm>
          <a:prstGeom prst="rect">
            <a:avLst/>
          </a:prstGeom>
          <a:ln w="12700">
            <a:miter lim="400000"/>
          </a:ln>
        </p:spPr>
      </p:pic>
      <p:sp>
        <p:nvSpPr>
          <p:cNvPr id="235" name="Rectangle"/>
          <p:cNvSpPr/>
          <p:nvPr/>
        </p:nvSpPr>
        <p:spPr>
          <a:xfrm>
            <a:off x="14026146" y="2967550"/>
            <a:ext cx="1270001" cy="8994019"/>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36" name="Rectangle"/>
          <p:cNvSpPr/>
          <p:nvPr/>
        </p:nvSpPr>
        <p:spPr>
          <a:xfrm>
            <a:off x="14699210" y="12501654"/>
            <a:ext cx="7712528" cy="1270001"/>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37" name="Most Genomes Have Short Scaffolds"/>
          <p:cNvSpPr txBox="1"/>
          <p:nvPr/>
        </p:nvSpPr>
        <p:spPr>
          <a:xfrm>
            <a:off x="5436806" y="1022546"/>
            <a:ext cx="13510388"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Most Genomes Have Short Scaffolds</a:t>
            </a:r>
          </a:p>
        </p:txBody>
      </p:sp>
      <p:sp>
        <p:nvSpPr>
          <p:cNvPr id="238" name="Median Scaffold Length (Log10)"/>
          <p:cNvSpPr txBox="1"/>
          <p:nvPr/>
        </p:nvSpPr>
        <p:spPr>
          <a:xfrm rot="16200000">
            <a:off x="10481494" y="7333548"/>
            <a:ext cx="6677991" cy="67617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Median Scaffold Length (Log10)</a:t>
            </a:r>
          </a:p>
        </p:txBody>
      </p:sp>
      <p:sp>
        <p:nvSpPr>
          <p:cNvPr id="239" name="Aqu"/>
          <p:cNvSpPr txBox="1"/>
          <p:nvPr/>
        </p:nvSpPr>
        <p:spPr>
          <a:xfrm rot="16200000">
            <a:off x="15969867" y="12546097"/>
            <a:ext cx="794589"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Aqu</a:t>
            </a:r>
          </a:p>
        </p:txBody>
      </p:sp>
      <p:sp>
        <p:nvSpPr>
          <p:cNvPr id="240" name="Tad"/>
          <p:cNvSpPr txBox="1"/>
          <p:nvPr/>
        </p:nvSpPr>
        <p:spPr>
          <a:xfrm rot="16200000">
            <a:off x="16507455" y="12509826"/>
            <a:ext cx="72204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Tad</a:t>
            </a:r>
          </a:p>
        </p:txBody>
      </p:sp>
      <p:sp>
        <p:nvSpPr>
          <p:cNvPr id="241" name="Nve"/>
          <p:cNvSpPr txBox="1"/>
          <p:nvPr/>
        </p:nvSpPr>
        <p:spPr>
          <a:xfrm rot="16200000">
            <a:off x="17042454" y="12539341"/>
            <a:ext cx="78107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Nve</a:t>
            </a:r>
          </a:p>
        </p:txBody>
      </p:sp>
      <p:sp>
        <p:nvSpPr>
          <p:cNvPr id="242" name="Lgi"/>
          <p:cNvSpPr txBox="1"/>
          <p:nvPr/>
        </p:nvSpPr>
        <p:spPr>
          <a:xfrm rot="16200000">
            <a:off x="17566571" y="12466976"/>
            <a:ext cx="636348"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Lgi</a:t>
            </a:r>
          </a:p>
        </p:txBody>
      </p:sp>
      <p:sp>
        <p:nvSpPr>
          <p:cNvPr id="243" name="Cte"/>
          <p:cNvSpPr txBox="1"/>
          <p:nvPr/>
        </p:nvSpPr>
        <p:spPr>
          <a:xfrm rot="16200000">
            <a:off x="18077678" y="12506448"/>
            <a:ext cx="7152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Cte</a:t>
            </a:r>
          </a:p>
        </p:txBody>
      </p:sp>
      <p:sp>
        <p:nvSpPr>
          <p:cNvPr id="244" name="Hro"/>
          <p:cNvSpPr txBox="1"/>
          <p:nvPr/>
        </p:nvSpPr>
        <p:spPr>
          <a:xfrm rot="16200000">
            <a:off x="18536788" y="12513027"/>
            <a:ext cx="72844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Hro</a:t>
            </a:r>
          </a:p>
        </p:txBody>
      </p:sp>
      <p:sp>
        <p:nvSpPr>
          <p:cNvPr id="245" name="Spu"/>
          <p:cNvSpPr txBox="1"/>
          <p:nvPr/>
        </p:nvSpPr>
        <p:spPr>
          <a:xfrm rot="16200000">
            <a:off x="19506199" y="12546097"/>
            <a:ext cx="794589"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Spu</a:t>
            </a:r>
          </a:p>
        </p:txBody>
      </p:sp>
      <p:sp>
        <p:nvSpPr>
          <p:cNvPr id="246" name="Mle"/>
          <p:cNvSpPr txBox="1"/>
          <p:nvPr/>
        </p:nvSpPr>
        <p:spPr>
          <a:xfrm rot="16200000">
            <a:off x="15476709" y="12516405"/>
            <a:ext cx="73520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Mle</a:t>
            </a:r>
          </a:p>
        </p:txBody>
      </p:sp>
      <p:sp>
        <p:nvSpPr>
          <p:cNvPr id="247" name="Dre"/>
          <p:cNvSpPr txBox="1"/>
          <p:nvPr/>
        </p:nvSpPr>
        <p:spPr>
          <a:xfrm rot="16200000">
            <a:off x="20032551" y="12503248"/>
            <a:ext cx="7088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Dre</a:t>
            </a:r>
          </a:p>
        </p:txBody>
      </p:sp>
      <p:sp>
        <p:nvSpPr>
          <p:cNvPr id="248" name="Tgu"/>
          <p:cNvSpPr txBox="1"/>
          <p:nvPr/>
        </p:nvSpPr>
        <p:spPr>
          <a:xfrm rot="16200000">
            <a:off x="20560686" y="12529562"/>
            <a:ext cx="761519"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Tgu</a:t>
            </a:r>
          </a:p>
        </p:txBody>
      </p:sp>
      <p:sp>
        <p:nvSpPr>
          <p:cNvPr id="249" name="Hsa"/>
          <p:cNvSpPr txBox="1"/>
          <p:nvPr/>
        </p:nvSpPr>
        <p:spPr>
          <a:xfrm rot="16200000">
            <a:off x="20981126" y="12539341"/>
            <a:ext cx="781076"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Hsa</a:t>
            </a:r>
          </a:p>
        </p:txBody>
      </p:sp>
      <p:sp>
        <p:nvSpPr>
          <p:cNvPr id="250" name="Dme"/>
          <p:cNvSpPr txBox="1"/>
          <p:nvPr/>
        </p:nvSpPr>
        <p:spPr>
          <a:xfrm rot="16200000">
            <a:off x="18952227" y="12598904"/>
            <a:ext cx="900202"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Dme</a:t>
            </a:r>
          </a:p>
        </p:txBody>
      </p:sp>
      <p:sp>
        <p:nvSpPr>
          <p:cNvPr id="251" name="1e+02"/>
          <p:cNvSpPr txBox="1"/>
          <p:nvPr/>
        </p:nvSpPr>
        <p:spPr>
          <a:xfrm>
            <a:off x="14083438" y="9824183"/>
            <a:ext cx="1385210" cy="56471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2800"/>
            </a:lvl1pPr>
          </a:lstStyle>
          <a:p>
            <a:pPr/>
            <a:r>
              <a:t>1e+02</a:t>
            </a:r>
          </a:p>
        </p:txBody>
      </p:sp>
      <p:sp>
        <p:nvSpPr>
          <p:cNvPr id="252" name="1e+05"/>
          <p:cNvSpPr txBox="1"/>
          <p:nvPr/>
        </p:nvSpPr>
        <p:spPr>
          <a:xfrm>
            <a:off x="14083438" y="6484425"/>
            <a:ext cx="1385210" cy="56472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2800"/>
            </a:lvl1pPr>
          </a:lstStyle>
          <a:p>
            <a:pPr/>
            <a:r>
              <a:t>1e+05</a:t>
            </a:r>
          </a:p>
        </p:txBody>
      </p:sp>
      <p:sp>
        <p:nvSpPr>
          <p:cNvPr id="253" name="1e+08"/>
          <p:cNvSpPr txBox="1"/>
          <p:nvPr/>
        </p:nvSpPr>
        <p:spPr>
          <a:xfrm>
            <a:off x="14083438" y="3144667"/>
            <a:ext cx="1385210" cy="56472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2800"/>
            </a:lvl1pPr>
          </a:lstStyle>
          <a:p>
            <a:pPr/>
            <a:r>
              <a:t>1e+08</a:t>
            </a:r>
          </a:p>
        </p:txBody>
      </p:sp>
      <p:sp>
        <p:nvSpPr>
          <p:cNvPr id="254" name="Median Scaffold Length Per Assembly"/>
          <p:cNvSpPr txBox="1"/>
          <p:nvPr/>
        </p:nvSpPr>
        <p:spPr>
          <a:xfrm>
            <a:off x="13610325" y="2150114"/>
            <a:ext cx="9357996"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Median Scaffold Length Per Assembly</a:t>
            </a:r>
          </a:p>
        </p:txBody>
      </p:sp>
      <p:sp>
        <p:nvSpPr>
          <p:cNvPr id="255" name="1772"/>
          <p:cNvSpPr txBox="1"/>
          <p:nvPr/>
        </p:nvSpPr>
        <p:spPr>
          <a:xfrm rot="16200000">
            <a:off x="15443436" y="7843428"/>
            <a:ext cx="946431"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1772</a:t>
            </a:r>
          </a:p>
        </p:txBody>
      </p:sp>
      <p:sp>
        <p:nvSpPr>
          <p:cNvPr id="256" name="1939"/>
          <p:cNvSpPr txBox="1"/>
          <p:nvPr/>
        </p:nvSpPr>
        <p:spPr>
          <a:xfrm rot="16200000">
            <a:off x="15950176" y="7843428"/>
            <a:ext cx="946431"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1939</a:t>
            </a:r>
          </a:p>
        </p:txBody>
      </p:sp>
      <p:sp>
        <p:nvSpPr>
          <p:cNvPr id="257" name="2278.5"/>
          <p:cNvSpPr txBox="1"/>
          <p:nvPr/>
        </p:nvSpPr>
        <p:spPr>
          <a:xfrm rot="16200000">
            <a:off x="16246978" y="7572015"/>
            <a:ext cx="1243001"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2278.5</a:t>
            </a:r>
          </a:p>
        </p:txBody>
      </p:sp>
      <p:sp>
        <p:nvSpPr>
          <p:cNvPr id="258" name="6707.5"/>
          <p:cNvSpPr txBox="1"/>
          <p:nvPr/>
        </p:nvSpPr>
        <p:spPr>
          <a:xfrm rot="16200000">
            <a:off x="16773392" y="7015235"/>
            <a:ext cx="1243001"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6707.5</a:t>
            </a:r>
          </a:p>
        </p:txBody>
      </p:sp>
      <p:sp>
        <p:nvSpPr>
          <p:cNvPr id="259" name="133M"/>
          <p:cNvSpPr txBox="1"/>
          <p:nvPr/>
        </p:nvSpPr>
        <p:spPr>
          <a:xfrm>
            <a:off x="20842442" y="2825016"/>
            <a:ext cx="105844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133M</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3" name="med.scaff.len.pdf" descr="med.scaff.len.pdf"/>
          <p:cNvPicPr>
            <a:picLocks noChangeAspect="1"/>
          </p:cNvPicPr>
          <p:nvPr/>
        </p:nvPicPr>
        <p:blipFill>
          <a:blip r:embed="rId3">
            <a:extLst/>
          </a:blip>
          <a:stretch>
            <a:fillRect/>
          </a:stretch>
        </p:blipFill>
        <p:spPr>
          <a:xfrm>
            <a:off x="14594468" y="2758921"/>
            <a:ext cx="7389711" cy="10622707"/>
          </a:xfrm>
          <a:prstGeom prst="rect">
            <a:avLst/>
          </a:prstGeom>
          <a:ln w="12700">
            <a:miter lim="400000"/>
          </a:ln>
        </p:spPr>
      </p:pic>
      <p:sp>
        <p:nvSpPr>
          <p:cNvPr id="264" name="Rectangle"/>
          <p:cNvSpPr/>
          <p:nvPr/>
        </p:nvSpPr>
        <p:spPr>
          <a:xfrm>
            <a:off x="14026146" y="2967550"/>
            <a:ext cx="1270001" cy="8994019"/>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65" name="Rectangle"/>
          <p:cNvSpPr/>
          <p:nvPr/>
        </p:nvSpPr>
        <p:spPr>
          <a:xfrm>
            <a:off x="14699211" y="12501654"/>
            <a:ext cx="7712527" cy="1270001"/>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66" name="Most Genomes Have Short Scaffolds"/>
          <p:cNvSpPr txBox="1"/>
          <p:nvPr/>
        </p:nvSpPr>
        <p:spPr>
          <a:xfrm>
            <a:off x="5436806" y="1022546"/>
            <a:ext cx="13510388" cy="106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6000"/>
            </a:lvl1pPr>
          </a:lstStyle>
          <a:p>
            <a:pPr/>
            <a:r>
              <a:t>Most Genomes Have Short Scaffolds</a:t>
            </a:r>
          </a:p>
        </p:txBody>
      </p:sp>
      <p:pic>
        <p:nvPicPr>
          <p:cNvPr id="267" name="Mle_&lt;10000.pdf" descr="Mle_&lt;10000.pdf"/>
          <p:cNvPicPr>
            <a:picLocks noChangeAspect="1"/>
          </p:cNvPicPr>
          <p:nvPr/>
        </p:nvPicPr>
        <p:blipFill>
          <a:blip r:embed="rId4">
            <a:extLst/>
          </a:blip>
          <a:stretch>
            <a:fillRect/>
          </a:stretch>
        </p:blipFill>
        <p:spPr>
          <a:xfrm>
            <a:off x="1214601" y="2812089"/>
            <a:ext cx="10795568" cy="10516372"/>
          </a:xfrm>
          <a:prstGeom prst="rect">
            <a:avLst/>
          </a:prstGeom>
          <a:ln w="12700">
            <a:miter lim="400000"/>
          </a:ln>
        </p:spPr>
      </p:pic>
      <p:sp>
        <p:nvSpPr>
          <p:cNvPr id="268" name="Line"/>
          <p:cNvSpPr/>
          <p:nvPr/>
        </p:nvSpPr>
        <p:spPr>
          <a:xfrm>
            <a:off x="10032431" y="9841088"/>
            <a:ext cx="5542477" cy="2879534"/>
          </a:xfrm>
          <a:prstGeom prst="line">
            <a:avLst/>
          </a:prstGeom>
          <a:ln w="38100">
            <a:solidFill>
              <a:schemeClr val="accent5">
                <a:hueOff val="-82419"/>
                <a:satOff val="-9513"/>
                <a:lumOff val="-16343"/>
              </a:schemeClr>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69" name="Median Scaffold Length (Log10)"/>
          <p:cNvSpPr txBox="1"/>
          <p:nvPr/>
        </p:nvSpPr>
        <p:spPr>
          <a:xfrm rot="16200000">
            <a:off x="10481494" y="7333548"/>
            <a:ext cx="6677991" cy="6761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Median Scaffold Length (Log10)</a:t>
            </a:r>
          </a:p>
        </p:txBody>
      </p:sp>
      <p:sp>
        <p:nvSpPr>
          <p:cNvPr id="270" name="Aqu"/>
          <p:cNvSpPr txBox="1"/>
          <p:nvPr/>
        </p:nvSpPr>
        <p:spPr>
          <a:xfrm rot="16200000">
            <a:off x="15969868" y="12546098"/>
            <a:ext cx="794589"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Aqu</a:t>
            </a:r>
          </a:p>
        </p:txBody>
      </p:sp>
      <p:sp>
        <p:nvSpPr>
          <p:cNvPr id="271" name="Tad"/>
          <p:cNvSpPr txBox="1"/>
          <p:nvPr/>
        </p:nvSpPr>
        <p:spPr>
          <a:xfrm rot="16200000">
            <a:off x="16507455" y="12509826"/>
            <a:ext cx="72204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Tad</a:t>
            </a:r>
          </a:p>
        </p:txBody>
      </p:sp>
      <p:sp>
        <p:nvSpPr>
          <p:cNvPr id="272" name="Nve"/>
          <p:cNvSpPr txBox="1"/>
          <p:nvPr/>
        </p:nvSpPr>
        <p:spPr>
          <a:xfrm rot="16200000">
            <a:off x="17042454" y="12539341"/>
            <a:ext cx="781076"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Nve</a:t>
            </a:r>
          </a:p>
        </p:txBody>
      </p:sp>
      <p:sp>
        <p:nvSpPr>
          <p:cNvPr id="273" name="Lgi"/>
          <p:cNvSpPr txBox="1"/>
          <p:nvPr/>
        </p:nvSpPr>
        <p:spPr>
          <a:xfrm rot="16200000">
            <a:off x="17566572" y="12466976"/>
            <a:ext cx="63634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Lgi</a:t>
            </a:r>
          </a:p>
        </p:txBody>
      </p:sp>
      <p:sp>
        <p:nvSpPr>
          <p:cNvPr id="274" name="Cte"/>
          <p:cNvSpPr txBox="1"/>
          <p:nvPr/>
        </p:nvSpPr>
        <p:spPr>
          <a:xfrm rot="16200000">
            <a:off x="18077678" y="12506448"/>
            <a:ext cx="7152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Cte</a:t>
            </a:r>
          </a:p>
        </p:txBody>
      </p:sp>
      <p:sp>
        <p:nvSpPr>
          <p:cNvPr id="275" name="Hro"/>
          <p:cNvSpPr txBox="1"/>
          <p:nvPr/>
        </p:nvSpPr>
        <p:spPr>
          <a:xfrm rot="16200000">
            <a:off x="18536788" y="12513027"/>
            <a:ext cx="728448"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Hro</a:t>
            </a:r>
          </a:p>
        </p:txBody>
      </p:sp>
      <p:sp>
        <p:nvSpPr>
          <p:cNvPr id="276" name="Spu"/>
          <p:cNvSpPr txBox="1"/>
          <p:nvPr/>
        </p:nvSpPr>
        <p:spPr>
          <a:xfrm rot="16200000">
            <a:off x="19506199" y="12546098"/>
            <a:ext cx="794589"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Spu</a:t>
            </a:r>
          </a:p>
        </p:txBody>
      </p:sp>
      <p:sp>
        <p:nvSpPr>
          <p:cNvPr id="277" name="Mle"/>
          <p:cNvSpPr txBox="1"/>
          <p:nvPr/>
        </p:nvSpPr>
        <p:spPr>
          <a:xfrm rot="16200000">
            <a:off x="15476708" y="12516405"/>
            <a:ext cx="73520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Mle</a:t>
            </a:r>
          </a:p>
        </p:txBody>
      </p:sp>
      <p:sp>
        <p:nvSpPr>
          <p:cNvPr id="278" name="Dre"/>
          <p:cNvSpPr txBox="1"/>
          <p:nvPr/>
        </p:nvSpPr>
        <p:spPr>
          <a:xfrm rot="16200000">
            <a:off x="20032551" y="12503248"/>
            <a:ext cx="70889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Dre</a:t>
            </a:r>
          </a:p>
        </p:txBody>
      </p:sp>
      <p:sp>
        <p:nvSpPr>
          <p:cNvPr id="279" name="Tgu"/>
          <p:cNvSpPr txBox="1"/>
          <p:nvPr/>
        </p:nvSpPr>
        <p:spPr>
          <a:xfrm rot="16200000">
            <a:off x="20560687" y="12529562"/>
            <a:ext cx="761518"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Tgu</a:t>
            </a:r>
          </a:p>
        </p:txBody>
      </p:sp>
      <p:sp>
        <p:nvSpPr>
          <p:cNvPr id="280" name="Hsa"/>
          <p:cNvSpPr txBox="1"/>
          <p:nvPr/>
        </p:nvSpPr>
        <p:spPr>
          <a:xfrm rot="16200000">
            <a:off x="20981126" y="12539341"/>
            <a:ext cx="78107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Hsa</a:t>
            </a:r>
          </a:p>
        </p:txBody>
      </p:sp>
      <p:sp>
        <p:nvSpPr>
          <p:cNvPr id="281" name="Dme"/>
          <p:cNvSpPr txBox="1"/>
          <p:nvPr/>
        </p:nvSpPr>
        <p:spPr>
          <a:xfrm rot="16200000">
            <a:off x="18952228" y="12598904"/>
            <a:ext cx="900202"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Dme</a:t>
            </a:r>
          </a:p>
        </p:txBody>
      </p:sp>
      <p:sp>
        <p:nvSpPr>
          <p:cNvPr id="282" name="Rectangle"/>
          <p:cNvSpPr/>
          <p:nvPr/>
        </p:nvSpPr>
        <p:spPr>
          <a:xfrm>
            <a:off x="1980738" y="2847821"/>
            <a:ext cx="2753628" cy="402620"/>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83" name="Distribution of Scaffold Lengths in Mnemiopsis"/>
          <p:cNvSpPr txBox="1"/>
          <p:nvPr/>
        </p:nvSpPr>
        <p:spPr>
          <a:xfrm>
            <a:off x="1129176" y="2673911"/>
            <a:ext cx="11465180"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sz="4000"/>
            </a:pPr>
            <a:r>
              <a:t>Distribution of Scaffold Lengths in </a:t>
            </a:r>
            <a:r>
              <a:rPr i="1"/>
              <a:t>Mnemiopsis</a:t>
            </a:r>
          </a:p>
        </p:txBody>
      </p:sp>
      <p:sp>
        <p:nvSpPr>
          <p:cNvPr id="284" name="Rectangle"/>
          <p:cNvSpPr/>
          <p:nvPr/>
        </p:nvSpPr>
        <p:spPr>
          <a:xfrm>
            <a:off x="735676" y="3380047"/>
            <a:ext cx="1270001" cy="8994018"/>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85" name="Frequency"/>
          <p:cNvSpPr txBox="1"/>
          <p:nvPr/>
        </p:nvSpPr>
        <p:spPr>
          <a:xfrm rot="16200000">
            <a:off x="-396809" y="6844434"/>
            <a:ext cx="2306702" cy="6761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Frequency</a:t>
            </a:r>
          </a:p>
        </p:txBody>
      </p:sp>
      <p:sp>
        <p:nvSpPr>
          <p:cNvPr id="286" name="800"/>
          <p:cNvSpPr txBox="1"/>
          <p:nvPr/>
        </p:nvSpPr>
        <p:spPr>
          <a:xfrm>
            <a:off x="1216552" y="4315189"/>
            <a:ext cx="74871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800</a:t>
            </a:r>
          </a:p>
        </p:txBody>
      </p:sp>
      <p:sp>
        <p:nvSpPr>
          <p:cNvPr id="287" name="400"/>
          <p:cNvSpPr txBox="1"/>
          <p:nvPr/>
        </p:nvSpPr>
        <p:spPr>
          <a:xfrm>
            <a:off x="1216552" y="6900162"/>
            <a:ext cx="748717"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400</a:t>
            </a:r>
          </a:p>
        </p:txBody>
      </p:sp>
      <p:sp>
        <p:nvSpPr>
          <p:cNvPr id="288" name="200"/>
          <p:cNvSpPr txBox="1"/>
          <p:nvPr/>
        </p:nvSpPr>
        <p:spPr>
          <a:xfrm>
            <a:off x="1216552" y="9285628"/>
            <a:ext cx="748717"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200</a:t>
            </a:r>
          </a:p>
        </p:txBody>
      </p:sp>
      <p:sp>
        <p:nvSpPr>
          <p:cNvPr id="289" name="0"/>
          <p:cNvSpPr txBox="1"/>
          <p:nvPr/>
        </p:nvSpPr>
        <p:spPr>
          <a:xfrm>
            <a:off x="1490336" y="11799340"/>
            <a:ext cx="474933" cy="56471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2800"/>
            </a:lvl1pPr>
          </a:lstStyle>
          <a:p>
            <a:pPr/>
            <a:r>
              <a:t>0</a:t>
            </a:r>
          </a:p>
        </p:txBody>
      </p:sp>
      <p:sp>
        <p:nvSpPr>
          <p:cNvPr id="290" name="1e+02"/>
          <p:cNvSpPr txBox="1"/>
          <p:nvPr/>
        </p:nvSpPr>
        <p:spPr>
          <a:xfrm>
            <a:off x="14083438" y="9824183"/>
            <a:ext cx="1385210" cy="56471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2800"/>
            </a:lvl1pPr>
          </a:lstStyle>
          <a:p>
            <a:pPr/>
            <a:r>
              <a:t>1e+02</a:t>
            </a:r>
          </a:p>
        </p:txBody>
      </p:sp>
      <p:sp>
        <p:nvSpPr>
          <p:cNvPr id="291" name="1e+05"/>
          <p:cNvSpPr txBox="1"/>
          <p:nvPr/>
        </p:nvSpPr>
        <p:spPr>
          <a:xfrm>
            <a:off x="14083438" y="6484425"/>
            <a:ext cx="1385210" cy="56471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2800"/>
            </a:lvl1pPr>
          </a:lstStyle>
          <a:p>
            <a:pPr/>
            <a:r>
              <a:t>1e+05</a:t>
            </a:r>
          </a:p>
        </p:txBody>
      </p:sp>
      <p:sp>
        <p:nvSpPr>
          <p:cNvPr id="292" name="1e+08"/>
          <p:cNvSpPr txBox="1"/>
          <p:nvPr/>
        </p:nvSpPr>
        <p:spPr>
          <a:xfrm>
            <a:off x="14083438" y="3144668"/>
            <a:ext cx="1385210" cy="56471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sz="2800"/>
            </a:lvl1pPr>
          </a:lstStyle>
          <a:p>
            <a:pPr/>
            <a:r>
              <a:t>1e+08</a:t>
            </a:r>
          </a:p>
        </p:txBody>
      </p:sp>
      <p:sp>
        <p:nvSpPr>
          <p:cNvPr id="293" name="Median Scaffold Length Per Assembly"/>
          <p:cNvSpPr txBox="1"/>
          <p:nvPr/>
        </p:nvSpPr>
        <p:spPr>
          <a:xfrm>
            <a:off x="13610326" y="2150114"/>
            <a:ext cx="9357996" cy="7504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000"/>
            </a:lvl1pPr>
          </a:lstStyle>
          <a:p>
            <a:pPr/>
            <a:r>
              <a:t>Median Scaffold Length Per Assembly</a:t>
            </a:r>
          </a:p>
        </p:txBody>
      </p:sp>
      <p:sp>
        <p:nvSpPr>
          <p:cNvPr id="294" name="Rectangle"/>
          <p:cNvSpPr/>
          <p:nvPr/>
        </p:nvSpPr>
        <p:spPr>
          <a:xfrm>
            <a:off x="1690723" y="12654088"/>
            <a:ext cx="10385182" cy="1270001"/>
          </a:xfrm>
          <a:prstGeom prst="rect">
            <a:avLst/>
          </a:prstGeom>
          <a:solidFill>
            <a:srgbClr val="FFFFFF"/>
          </a:solidFill>
          <a:ln w="12700">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295" name="2500"/>
          <p:cNvSpPr txBox="1"/>
          <p:nvPr/>
        </p:nvSpPr>
        <p:spPr>
          <a:xfrm>
            <a:off x="3571605" y="12598904"/>
            <a:ext cx="94643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2500</a:t>
            </a:r>
          </a:p>
        </p:txBody>
      </p:sp>
      <p:sp>
        <p:nvSpPr>
          <p:cNvPr id="296" name="5000"/>
          <p:cNvSpPr txBox="1"/>
          <p:nvPr/>
        </p:nvSpPr>
        <p:spPr>
          <a:xfrm>
            <a:off x="6042257" y="12598904"/>
            <a:ext cx="94643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5000</a:t>
            </a:r>
          </a:p>
        </p:txBody>
      </p:sp>
      <p:sp>
        <p:nvSpPr>
          <p:cNvPr id="297" name="7500"/>
          <p:cNvSpPr txBox="1"/>
          <p:nvPr/>
        </p:nvSpPr>
        <p:spPr>
          <a:xfrm>
            <a:off x="8506168" y="12598904"/>
            <a:ext cx="94643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7500</a:t>
            </a:r>
          </a:p>
        </p:txBody>
      </p:sp>
      <p:sp>
        <p:nvSpPr>
          <p:cNvPr id="298" name="10000"/>
          <p:cNvSpPr txBox="1"/>
          <p:nvPr/>
        </p:nvSpPr>
        <p:spPr>
          <a:xfrm>
            <a:off x="10763428" y="12598904"/>
            <a:ext cx="1144144"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10000</a:t>
            </a:r>
          </a:p>
        </p:txBody>
      </p:sp>
      <p:sp>
        <p:nvSpPr>
          <p:cNvPr id="299" name="scaffold length (bp)"/>
          <p:cNvSpPr txBox="1"/>
          <p:nvPr/>
        </p:nvSpPr>
        <p:spPr>
          <a:xfrm>
            <a:off x="5097102" y="13039902"/>
            <a:ext cx="4069208" cy="6761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scaffold length (bp)</a:t>
            </a:r>
          </a:p>
        </p:txBody>
      </p:sp>
      <p:sp>
        <p:nvSpPr>
          <p:cNvPr id="300" name="1772"/>
          <p:cNvSpPr txBox="1"/>
          <p:nvPr/>
        </p:nvSpPr>
        <p:spPr>
          <a:xfrm rot="16200000">
            <a:off x="15443437" y="7843428"/>
            <a:ext cx="946430"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1772</a:t>
            </a:r>
          </a:p>
        </p:txBody>
      </p:sp>
      <p:sp>
        <p:nvSpPr>
          <p:cNvPr id="301" name="1939"/>
          <p:cNvSpPr txBox="1"/>
          <p:nvPr/>
        </p:nvSpPr>
        <p:spPr>
          <a:xfrm rot="16200000">
            <a:off x="15950176" y="7843428"/>
            <a:ext cx="946431"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1939</a:t>
            </a:r>
          </a:p>
        </p:txBody>
      </p:sp>
      <p:sp>
        <p:nvSpPr>
          <p:cNvPr id="302" name="2278.5"/>
          <p:cNvSpPr txBox="1"/>
          <p:nvPr/>
        </p:nvSpPr>
        <p:spPr>
          <a:xfrm rot="16200000">
            <a:off x="16246978" y="7572015"/>
            <a:ext cx="1243001"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2278.5</a:t>
            </a:r>
          </a:p>
        </p:txBody>
      </p:sp>
      <p:sp>
        <p:nvSpPr>
          <p:cNvPr id="303" name="6707.5"/>
          <p:cNvSpPr txBox="1"/>
          <p:nvPr/>
        </p:nvSpPr>
        <p:spPr>
          <a:xfrm rot="16200000">
            <a:off x="16773391" y="7015234"/>
            <a:ext cx="1243001"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6707.5</a:t>
            </a:r>
          </a:p>
        </p:txBody>
      </p:sp>
      <p:sp>
        <p:nvSpPr>
          <p:cNvPr id="304" name="133M"/>
          <p:cNvSpPr txBox="1"/>
          <p:nvPr/>
        </p:nvSpPr>
        <p:spPr>
          <a:xfrm>
            <a:off x="20842442" y="2825016"/>
            <a:ext cx="1058445" cy="5647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2800"/>
            </a:lvl1pPr>
          </a:lstStyle>
          <a:p>
            <a:pPr/>
            <a:r>
              <a:t>133M</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